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58" r:id="rId7"/>
    <p:sldId id="269" r:id="rId8"/>
    <p:sldId id="265" r:id="rId9"/>
    <p:sldId id="260" r:id="rId10"/>
    <p:sldId id="261" r:id="rId11"/>
    <p:sldId id="262" r:id="rId12"/>
    <p:sldId id="268" r:id="rId13"/>
    <p:sldId id="263" r:id="rId14"/>
    <p:sldId id="266"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D3972-417A-4639-A265-C3273FE3B799}" v="1" dt="2020-12-10T20:51:36.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andolo" userId="S::emma.candolo@studenti.malignani.ud.it::ff8bab6c-df05-444d-b1c3-9a5758e513a7" providerId="AD" clId="Web-{49AD3972-417A-4639-A265-C3273FE3B799}"/>
    <pc:docChg chg="sldOrd">
      <pc:chgData name="Emma Candolo" userId="S::emma.candolo@studenti.malignani.ud.it::ff8bab6c-df05-444d-b1c3-9a5758e513a7" providerId="AD" clId="Web-{49AD3972-417A-4639-A265-C3273FE3B799}" dt="2020-12-10T20:51:36.773" v="0"/>
      <pc:docMkLst>
        <pc:docMk/>
      </pc:docMkLst>
      <pc:sldChg chg="ord">
        <pc:chgData name="Emma Candolo" userId="S::emma.candolo@studenti.malignani.ud.it::ff8bab6c-df05-444d-b1c3-9a5758e513a7" providerId="AD" clId="Web-{49AD3972-417A-4639-A265-C3273FE3B799}" dt="2020-12-10T20:51:36.773" v="0"/>
        <pc:sldMkLst>
          <pc:docMk/>
          <pc:sldMk cId="1625576302"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E2EB7-2460-4422-8377-D36ED681132D}" type="datetimeFigureOut">
              <a:rPr lang="en-GB" smtClean="0"/>
              <a:t>10/12/2020</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B2D6C-31C8-496C-A0B5-F2EE72BEB8CA}" type="slidenum">
              <a:rPr lang="en-GB" smtClean="0"/>
              <a:t>‹N›</a:t>
            </a:fld>
            <a:endParaRPr lang="en-GB"/>
          </a:p>
        </p:txBody>
      </p:sp>
    </p:spTree>
    <p:extLst>
      <p:ext uri="{BB962C8B-B14F-4D97-AF65-F5344CB8AC3E}">
        <p14:creationId xmlns:p14="http://schemas.microsoft.com/office/powerpoint/2010/main" val="279501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09ADD94-21AB-49BE-8224-6C74CBC4010C}"/>
              </a:ext>
            </a:extLst>
          </p:cNvPr>
          <p:cNvSpPr>
            <a:spLocks noGrp="1"/>
          </p:cNvSpPr>
          <p:nvPr>
            <p:ph type="ctrTitle"/>
          </p:nvPr>
        </p:nvSpPr>
        <p:spPr>
          <a:xfrm>
            <a:off x="2202616" y="1616769"/>
            <a:ext cx="7564235" cy="2604084"/>
          </a:xfrm>
        </p:spPr>
        <p:txBody>
          <a:bodyPr anchor="ctr">
            <a:normAutofit/>
          </a:bodyPr>
          <a:lstStyle/>
          <a:p>
            <a:pPr>
              <a:lnSpc>
                <a:spcPct val="90000"/>
              </a:lnSpc>
            </a:pPr>
            <a:r>
              <a:rPr lang="it-IT" sz="4100" dirty="0">
                <a:solidFill>
                  <a:srgbClr val="212121"/>
                </a:solidFill>
              </a:rPr>
              <a:t>WOMEN CONDITIONS: MEDIEVAL SOCIETY </a:t>
            </a:r>
            <a:br>
              <a:rPr lang="it-IT" sz="4100" dirty="0">
                <a:solidFill>
                  <a:srgbClr val="212121"/>
                </a:solidFill>
              </a:rPr>
            </a:br>
            <a:r>
              <a:rPr lang="it-IT" sz="4100" dirty="0">
                <a:solidFill>
                  <a:srgbClr val="212121"/>
                </a:solidFill>
              </a:rPr>
              <a:t>VS </a:t>
            </a:r>
            <a:br>
              <a:rPr lang="it-IT" sz="4100" dirty="0">
                <a:solidFill>
                  <a:srgbClr val="212121"/>
                </a:solidFill>
              </a:rPr>
            </a:br>
            <a:r>
              <a:rPr lang="it-IT" sz="4100" dirty="0">
                <a:solidFill>
                  <a:srgbClr val="212121"/>
                </a:solidFill>
              </a:rPr>
              <a:t>THIRD-WORLD COUNTRIES</a:t>
            </a:r>
            <a:endParaRPr lang="en-GB" sz="4100" dirty="0">
              <a:solidFill>
                <a:srgbClr val="212121"/>
              </a:solidFill>
            </a:endParaRPr>
          </a:p>
        </p:txBody>
      </p:sp>
      <p:sp>
        <p:nvSpPr>
          <p:cNvPr id="3" name="Sottotitolo 2">
            <a:extLst>
              <a:ext uri="{FF2B5EF4-FFF2-40B4-BE49-F238E27FC236}">
                <a16:creationId xmlns:a16="http://schemas.microsoft.com/office/drawing/2014/main" id="{FF653A14-F6B0-4428-A9F1-E6A3CC2C2DC2}"/>
              </a:ext>
            </a:extLst>
          </p:cNvPr>
          <p:cNvSpPr>
            <a:spLocks noGrp="1"/>
          </p:cNvSpPr>
          <p:nvPr>
            <p:ph type="subTitle" idx="1"/>
          </p:nvPr>
        </p:nvSpPr>
        <p:spPr>
          <a:xfrm>
            <a:off x="2698861" y="4463715"/>
            <a:ext cx="6815669" cy="514683"/>
          </a:xfrm>
        </p:spPr>
        <p:txBody>
          <a:bodyPr>
            <a:normAutofit/>
          </a:bodyPr>
          <a:lstStyle/>
          <a:p>
            <a:r>
              <a:rPr lang="it-IT" dirty="0">
                <a:solidFill>
                  <a:srgbClr val="212121"/>
                </a:solidFill>
              </a:rPr>
              <a:t>By Venier Alyssa Trinity</a:t>
            </a:r>
            <a:endParaRPr lang="en-GB" dirty="0">
              <a:solidFill>
                <a:srgbClr val="212121"/>
              </a:solidFill>
            </a:endParaRPr>
          </a:p>
        </p:txBody>
      </p:sp>
      <p:cxnSp>
        <p:nvCxnSpPr>
          <p:cNvPr id="12" name="Straight Connector 11">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0895" y="4280121"/>
            <a:ext cx="137160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89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9B080B-38C5-4E3F-80E8-60E9B469F205}"/>
              </a:ext>
            </a:extLst>
          </p:cNvPr>
          <p:cNvSpPr txBox="1">
            <a:spLocks/>
          </p:cNvSpPr>
          <p:nvPr/>
        </p:nvSpPr>
        <p:spPr>
          <a:xfrm>
            <a:off x="762000" y="681038"/>
            <a:ext cx="10515600" cy="789954"/>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latin typeface="Walbaum Display Heavy" panose="02070A03090703020303" pitchFamily="18" charset="0"/>
              </a:rPr>
              <a:t>THE PARADOX: escape in the convent</a:t>
            </a:r>
          </a:p>
        </p:txBody>
      </p:sp>
      <p:sp>
        <p:nvSpPr>
          <p:cNvPr id="3" name="Segnaposto contenuto 2">
            <a:extLst>
              <a:ext uri="{FF2B5EF4-FFF2-40B4-BE49-F238E27FC236}">
                <a16:creationId xmlns:a16="http://schemas.microsoft.com/office/drawing/2014/main" id="{70960B80-B374-44E5-9734-AFC82C8E5D87}"/>
              </a:ext>
            </a:extLst>
          </p:cNvPr>
          <p:cNvSpPr txBox="1">
            <a:spLocks/>
          </p:cNvSpPr>
          <p:nvPr/>
        </p:nvSpPr>
        <p:spPr>
          <a:xfrm>
            <a:off x="838200" y="1825625"/>
            <a:ext cx="5181600" cy="4351338"/>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sz="2800" b="1" dirty="0">
                <a:latin typeface="Rockwell Extra Bold" panose="02060903040505020403" pitchFamily="18" charset="0"/>
              </a:rPr>
              <a:t>The Middle Ages</a:t>
            </a:r>
          </a:p>
          <a:p>
            <a:pPr marL="0" indent="0">
              <a:buNone/>
            </a:pPr>
            <a:r>
              <a:rPr lang="en-GB" dirty="0"/>
              <a:t>What can an upper-class woman do if she didn’t want to be a wife and a mother? The solution came from the same organization that restricted woman in so many ways: the Roman Catholic Church.</a:t>
            </a:r>
          </a:p>
          <a:p>
            <a:pPr marL="0" indent="0">
              <a:buNone/>
            </a:pPr>
            <a:r>
              <a:rPr lang="en-GB" dirty="0"/>
              <a:t>Women who became nuns devoted themselves to study contemplation and caring for the sick. Nuns could rise to became the leaders of Abbeys and monastery, sometimes even overseeing male priests.</a:t>
            </a:r>
          </a:p>
        </p:txBody>
      </p:sp>
      <p:sp>
        <p:nvSpPr>
          <p:cNvPr id="4" name="Segnaposto contenuto 3">
            <a:extLst>
              <a:ext uri="{FF2B5EF4-FFF2-40B4-BE49-F238E27FC236}">
                <a16:creationId xmlns:a16="http://schemas.microsoft.com/office/drawing/2014/main" id="{73642C29-ECB4-4084-9C77-5AB352CEE5F0}"/>
              </a:ext>
            </a:extLst>
          </p:cNvPr>
          <p:cNvSpPr txBox="1">
            <a:spLocks/>
          </p:cNvSpPr>
          <p:nvPr/>
        </p:nvSpPr>
        <p:spPr>
          <a:xfrm>
            <a:off x="6172200" y="1825625"/>
            <a:ext cx="5181600" cy="435133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dirty="0">
                <a:latin typeface="Rockwell Extra Bold" panose="02060903040505020403" pitchFamily="18" charset="0"/>
              </a:rPr>
              <a:t>The Third-world countries</a:t>
            </a:r>
          </a:p>
          <a:p>
            <a:pPr marL="0" indent="0">
              <a:buNone/>
            </a:pPr>
            <a:r>
              <a:rPr lang="en-GB" dirty="0"/>
              <a:t>Even in India, some women find in monastic life the key for freedom and serenity, in spite of a life full of abuse and violence. </a:t>
            </a:r>
          </a:p>
        </p:txBody>
      </p:sp>
    </p:spTree>
    <p:extLst>
      <p:ext uri="{BB962C8B-B14F-4D97-AF65-F5344CB8AC3E}">
        <p14:creationId xmlns:p14="http://schemas.microsoft.com/office/powerpoint/2010/main" val="215391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832A1E47-A968-404F-8DBE-B31240A9B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0DDDCF8-BC1A-4404-8ACA-D8D2BB4BE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asellaDiTesto 1">
            <a:extLst>
              <a:ext uri="{FF2B5EF4-FFF2-40B4-BE49-F238E27FC236}">
                <a16:creationId xmlns:a16="http://schemas.microsoft.com/office/drawing/2014/main" id="{85A2ABF4-D714-4140-B997-97672B3995DB}"/>
              </a:ext>
            </a:extLst>
          </p:cNvPr>
          <p:cNvSpPr txBox="1"/>
          <p:nvPr/>
        </p:nvSpPr>
        <p:spPr>
          <a:xfrm>
            <a:off x="1295402" y="982132"/>
            <a:ext cx="5277676" cy="1325373"/>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chemeClr val="tx1">
                    <a:lumMod val="85000"/>
                    <a:lumOff val="15000"/>
                  </a:schemeClr>
                </a:solidFill>
                <a:latin typeface="Walbaum Display Heavy" panose="02070A03090703020303" pitchFamily="18" charset="0"/>
                <a:ea typeface="+mj-ea"/>
                <a:cs typeface="+mj-cs"/>
              </a:rPr>
              <a:t>CONCLUSION</a:t>
            </a:r>
          </a:p>
        </p:txBody>
      </p:sp>
      <p:cxnSp>
        <p:nvCxnSpPr>
          <p:cNvPr id="18" name="Straight Connector 17">
            <a:extLst>
              <a:ext uri="{FF2B5EF4-FFF2-40B4-BE49-F238E27FC236}">
                <a16:creationId xmlns:a16="http://schemas.microsoft.com/office/drawing/2014/main" id="{CBB3FB69-D504-412A-90F9-1D1BAA6AC8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asellaDiTesto 3">
            <a:extLst>
              <a:ext uri="{FF2B5EF4-FFF2-40B4-BE49-F238E27FC236}">
                <a16:creationId xmlns:a16="http://schemas.microsoft.com/office/drawing/2014/main" id="{B94E6572-CDAA-497B-919F-2CA076A3CB90}"/>
              </a:ext>
            </a:extLst>
          </p:cNvPr>
          <p:cNvSpPr txBox="1"/>
          <p:nvPr/>
        </p:nvSpPr>
        <p:spPr>
          <a:xfrm>
            <a:off x="1295401" y="2493774"/>
            <a:ext cx="5133534" cy="3382094"/>
          </a:xfrm>
          <a:prstGeom prst="rect">
            <a:avLst/>
          </a:prstGeom>
        </p:spPr>
        <p:txBody>
          <a:bodyPr vert="horz" lIns="91440" tIns="45720" rIns="91440" bIns="45720" rtlCol="0" anchor="t">
            <a:normAutofit fontScale="92500"/>
          </a:bodyPr>
          <a:lstStyle/>
          <a:p>
            <a:pPr>
              <a:spcBef>
                <a:spcPct val="20000"/>
              </a:spcBef>
              <a:spcAft>
                <a:spcPts val="600"/>
              </a:spcAft>
              <a:buClr>
                <a:schemeClr val="accent1"/>
              </a:buClr>
              <a:buSzPct val="115000"/>
            </a:pPr>
            <a:r>
              <a:rPr lang="en-US" sz="2400" dirty="0">
                <a:solidFill>
                  <a:schemeClr val="tx1">
                    <a:lumMod val="85000"/>
                    <a:lumOff val="15000"/>
                  </a:schemeClr>
                </a:solidFill>
              </a:rPr>
              <a:t>After the comparison of conditions of women  between the Middle Ages and our times, we can be glad for the changes in our civilization countries, but we can easily understand that </a:t>
            </a:r>
            <a:r>
              <a:rPr lang="en-US" sz="2400">
                <a:solidFill>
                  <a:schemeClr val="tx1">
                    <a:lumMod val="85000"/>
                    <a:lumOff val="15000"/>
                  </a:schemeClr>
                </a:solidFill>
              </a:rPr>
              <a:t>some countries </a:t>
            </a:r>
            <a:r>
              <a:rPr lang="en-US" sz="2400" dirty="0">
                <a:solidFill>
                  <a:schemeClr val="tx1">
                    <a:lumMod val="85000"/>
                    <a:lumOff val="15000"/>
                  </a:schemeClr>
                </a:solidFill>
              </a:rPr>
              <a:t>haven’t changed from the ancient times, so we must fight against the inequality of sexes, and even if we are still far from a completely solution, one day we’ll reach it!</a:t>
            </a:r>
          </a:p>
        </p:txBody>
      </p:sp>
      <p:pic>
        <p:nvPicPr>
          <p:cNvPr id="5" name="Immagine 4">
            <a:extLst>
              <a:ext uri="{FF2B5EF4-FFF2-40B4-BE49-F238E27FC236}">
                <a16:creationId xmlns:a16="http://schemas.microsoft.com/office/drawing/2014/main" id="{44658385-5EE0-4CF0-BA52-82C851B497AA}"/>
              </a:ext>
            </a:extLst>
          </p:cNvPr>
          <p:cNvPicPr>
            <a:picLocks noChangeAspect="1"/>
          </p:cNvPicPr>
          <p:nvPr/>
        </p:nvPicPr>
        <p:blipFill rotWithShape="1">
          <a:blip r:embed="rId4"/>
          <a:srcRect l="23319" r="15768" b="-1"/>
          <a:stretch/>
        </p:blipFill>
        <p:spPr>
          <a:xfrm>
            <a:off x="6808762" y="2225901"/>
            <a:ext cx="4079371" cy="364996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62557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AA118C-828D-476E-940C-E4AB63A24E5A}"/>
              </a:ext>
            </a:extLst>
          </p:cNvPr>
          <p:cNvSpPr txBox="1">
            <a:spLocks/>
          </p:cNvSpPr>
          <p:nvPr/>
        </p:nvSpPr>
        <p:spPr>
          <a:xfrm>
            <a:off x="749299" y="537404"/>
            <a:ext cx="10515600" cy="132556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latin typeface="Walbaum Display Heavy" panose="02070A03090703020303" pitchFamily="18" charset="0"/>
              </a:rPr>
              <a:t>THE FIRST CHANGES</a:t>
            </a:r>
            <a:endParaRPr lang="en-GB" dirty="0">
              <a:latin typeface="Walbaum Display Heavy" panose="02070A03090703020303" pitchFamily="18" charset="0"/>
            </a:endParaRPr>
          </a:p>
        </p:txBody>
      </p:sp>
      <p:sp>
        <p:nvSpPr>
          <p:cNvPr id="3" name="Sottotitolo 2">
            <a:extLst>
              <a:ext uri="{FF2B5EF4-FFF2-40B4-BE49-F238E27FC236}">
                <a16:creationId xmlns:a16="http://schemas.microsoft.com/office/drawing/2014/main" id="{56879236-E993-4BF7-95C0-30F299DE5FBB}"/>
              </a:ext>
            </a:extLst>
          </p:cNvPr>
          <p:cNvSpPr txBox="1">
            <a:spLocks/>
          </p:cNvSpPr>
          <p:nvPr/>
        </p:nvSpPr>
        <p:spPr>
          <a:xfrm>
            <a:off x="839788" y="1681163"/>
            <a:ext cx="5157787" cy="82391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it-IT" dirty="0">
                <a:latin typeface="Rockwell Extra Bold" panose="02060903040505020403" pitchFamily="18" charset="0"/>
              </a:rPr>
              <a:t>The Middle </a:t>
            </a:r>
            <a:r>
              <a:rPr lang="it-IT" dirty="0" err="1">
                <a:latin typeface="Rockwell Extra Bold" panose="02060903040505020403" pitchFamily="18" charset="0"/>
              </a:rPr>
              <a:t>Ages</a:t>
            </a:r>
            <a:endParaRPr lang="en-GB" dirty="0">
              <a:latin typeface="Rockwell Extra Bold" panose="02060903040505020403" pitchFamily="18" charset="0"/>
            </a:endParaRPr>
          </a:p>
        </p:txBody>
      </p:sp>
      <p:sp>
        <p:nvSpPr>
          <p:cNvPr id="4" name="Segnaposto contenuto 3">
            <a:extLst>
              <a:ext uri="{FF2B5EF4-FFF2-40B4-BE49-F238E27FC236}">
                <a16:creationId xmlns:a16="http://schemas.microsoft.com/office/drawing/2014/main" id="{0A950BF2-B333-486B-AD2E-5D7533A7CDF6}"/>
              </a:ext>
            </a:extLst>
          </p:cNvPr>
          <p:cNvSpPr txBox="1">
            <a:spLocks/>
          </p:cNvSpPr>
          <p:nvPr/>
        </p:nvSpPr>
        <p:spPr>
          <a:xfrm>
            <a:off x="836612" y="2240031"/>
            <a:ext cx="5157787" cy="3684588"/>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dirty="0"/>
              <a:t>Near the end of the Middle Ages things began to change in favour of women in some of the most developed city states such as Florence.</a:t>
            </a:r>
          </a:p>
          <a:p>
            <a:endParaRPr lang="en-GB" dirty="0"/>
          </a:p>
          <a:p>
            <a:pPr marL="0" indent="0">
              <a:buNone/>
            </a:pPr>
            <a:r>
              <a:rPr lang="en-GB" dirty="0"/>
              <a:t>However they had to wait centuries before they would win their first rights and freedoms that hundreds of women have today.</a:t>
            </a:r>
          </a:p>
          <a:p>
            <a:endParaRPr lang="en-GB" dirty="0"/>
          </a:p>
        </p:txBody>
      </p:sp>
      <p:sp>
        <p:nvSpPr>
          <p:cNvPr id="5" name="Segnaposto testo 4">
            <a:extLst>
              <a:ext uri="{FF2B5EF4-FFF2-40B4-BE49-F238E27FC236}">
                <a16:creationId xmlns:a16="http://schemas.microsoft.com/office/drawing/2014/main" id="{CD5C0AD0-08E0-4E8A-8C69-1729D559CBEE}"/>
              </a:ext>
            </a:extLst>
          </p:cNvPr>
          <p:cNvSpPr txBox="1">
            <a:spLocks/>
          </p:cNvSpPr>
          <p:nvPr/>
        </p:nvSpPr>
        <p:spPr>
          <a:xfrm>
            <a:off x="6081711" y="1690688"/>
            <a:ext cx="5183188" cy="82391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it-IT" dirty="0">
                <a:latin typeface="Rockwell Extra Bold" panose="02060903040505020403" pitchFamily="18" charset="0"/>
              </a:rPr>
              <a:t>The Third-world countries</a:t>
            </a:r>
            <a:endParaRPr lang="en-GB" dirty="0">
              <a:latin typeface="Rockwell Extra Bold" panose="02060903040505020403" pitchFamily="18" charset="0"/>
            </a:endParaRPr>
          </a:p>
        </p:txBody>
      </p:sp>
      <p:sp>
        <p:nvSpPr>
          <p:cNvPr id="6" name="Segnaposto contenuto 5">
            <a:extLst>
              <a:ext uri="{FF2B5EF4-FFF2-40B4-BE49-F238E27FC236}">
                <a16:creationId xmlns:a16="http://schemas.microsoft.com/office/drawing/2014/main" id="{96DFE322-C1F5-436C-B8DE-BCD327AB37BA}"/>
              </a:ext>
            </a:extLst>
          </p:cNvPr>
          <p:cNvSpPr txBox="1">
            <a:spLocks/>
          </p:cNvSpPr>
          <p:nvPr/>
        </p:nvSpPr>
        <p:spPr>
          <a:xfrm>
            <a:off x="6096000" y="2240031"/>
            <a:ext cx="5183188" cy="368458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dirty="0"/>
              <a:t>Slowly, things started to change in many countries: there are lots of organization such as </a:t>
            </a:r>
            <a:r>
              <a:rPr lang="en-GB" dirty="0" err="1"/>
              <a:t>Unicef</a:t>
            </a:r>
            <a:r>
              <a:rPr lang="en-GB" dirty="0"/>
              <a:t> that helps people and fights for women rights and they have been successful in lots of them. </a:t>
            </a:r>
            <a:r>
              <a:rPr lang="en-GB" dirty="0" err="1"/>
              <a:t>Onlus</a:t>
            </a:r>
            <a:r>
              <a:rPr lang="en-GB" dirty="0"/>
              <a:t> AFLIN is an organization that concretely helps Indian girls, first of all providing their school education.</a:t>
            </a:r>
          </a:p>
          <a:p>
            <a:endParaRPr lang="en-GB" dirty="0"/>
          </a:p>
        </p:txBody>
      </p:sp>
    </p:spTree>
    <p:extLst>
      <p:ext uri="{BB962C8B-B14F-4D97-AF65-F5344CB8AC3E}">
        <p14:creationId xmlns:p14="http://schemas.microsoft.com/office/powerpoint/2010/main" val="24007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F4579F-46A9-402B-8D20-D23706511D2B}"/>
              </a:ext>
            </a:extLst>
          </p:cNvPr>
          <p:cNvSpPr txBox="1">
            <a:spLocks/>
          </p:cNvSpPr>
          <p:nvPr/>
        </p:nvSpPr>
        <p:spPr>
          <a:xfrm>
            <a:off x="569843" y="542494"/>
            <a:ext cx="10813775" cy="132556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200" dirty="0">
                <a:latin typeface="Walbaum Display Heavy" panose="020B0604020202020204" pitchFamily="18" charset="0"/>
              </a:rPr>
              <a:t>FEMALE COMMON FACTS AND CONDITIONS</a:t>
            </a:r>
            <a:endParaRPr lang="en-GB" sz="3200" dirty="0">
              <a:latin typeface="Walbaum Display Heavy" panose="020B0604020202020204" pitchFamily="18" charset="0"/>
            </a:endParaRPr>
          </a:p>
        </p:txBody>
      </p:sp>
      <p:sp>
        <p:nvSpPr>
          <p:cNvPr id="4" name="Segnaposto contenuto 2">
            <a:extLst>
              <a:ext uri="{FF2B5EF4-FFF2-40B4-BE49-F238E27FC236}">
                <a16:creationId xmlns:a16="http://schemas.microsoft.com/office/drawing/2014/main" id="{63D6C4AE-0A00-4376-A72F-A1D69ECF592F}"/>
              </a:ext>
            </a:extLst>
          </p:cNvPr>
          <p:cNvSpPr txBox="1">
            <a:spLocks/>
          </p:cNvSpPr>
          <p:nvPr/>
        </p:nvSpPr>
        <p:spPr>
          <a:xfrm>
            <a:off x="621365" y="1868057"/>
            <a:ext cx="5157787" cy="2836465"/>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dirty="0">
                <a:latin typeface="Rockwell Extra Bold" panose="02060903040505020403" pitchFamily="18" charset="0"/>
              </a:rPr>
              <a:t>The middle Ages</a:t>
            </a:r>
          </a:p>
          <a:p>
            <a:pPr marL="0" indent="0">
              <a:buNone/>
            </a:pPr>
            <a:r>
              <a:rPr lang="en-GB" dirty="0"/>
              <a:t>For most girls and women, distress, hardship, pain and suffering was a historical fact.</a:t>
            </a:r>
          </a:p>
          <a:p>
            <a:pPr marL="0" indent="0">
              <a:buNone/>
            </a:pPr>
            <a:r>
              <a:rPr lang="en-GB" dirty="0"/>
              <a:t>All female were considered inferior to man by nature and by laws and was expected to be obedient and subservient to their fathers and then to their husbands</a:t>
            </a:r>
          </a:p>
        </p:txBody>
      </p:sp>
      <p:sp>
        <p:nvSpPr>
          <p:cNvPr id="6" name="CasellaDiTesto 5">
            <a:extLst>
              <a:ext uri="{FF2B5EF4-FFF2-40B4-BE49-F238E27FC236}">
                <a16:creationId xmlns:a16="http://schemas.microsoft.com/office/drawing/2014/main" id="{0B531B67-A3F5-410A-B800-1D396DE66C88}"/>
              </a:ext>
            </a:extLst>
          </p:cNvPr>
          <p:cNvSpPr txBox="1"/>
          <p:nvPr/>
        </p:nvSpPr>
        <p:spPr>
          <a:xfrm>
            <a:off x="6158031" y="1766993"/>
            <a:ext cx="5479013" cy="4401205"/>
          </a:xfrm>
          <a:prstGeom prst="rect">
            <a:avLst/>
          </a:prstGeom>
          <a:noFill/>
        </p:spPr>
        <p:txBody>
          <a:bodyPr wrap="square" rtlCol="0">
            <a:spAutoFit/>
          </a:bodyPr>
          <a:lstStyle/>
          <a:p>
            <a:r>
              <a:rPr lang="en-GB" sz="2400" dirty="0">
                <a:solidFill>
                  <a:sysClr val="windowText" lastClr="000000"/>
                </a:solidFill>
                <a:latin typeface="Rockwell Extra Bold" panose="02060903040505020403" pitchFamily="18" charset="0"/>
              </a:rPr>
              <a:t>The third-world countries</a:t>
            </a:r>
          </a:p>
          <a:p>
            <a:r>
              <a:rPr lang="en-GB" sz="2400" dirty="0">
                <a:solidFill>
                  <a:sysClr val="windowText" lastClr="000000"/>
                </a:solidFill>
              </a:rPr>
              <a:t>Although modern civilized countries consider women and men at the same way, many retrograde countries still refer to women as the «weak sex»; they are useful just to give birth and care children and the house. In many countries, they are treated as object, they haven’t the control of their own life. Female are subservient to the men of the family.</a:t>
            </a:r>
          </a:p>
          <a:p>
            <a:endParaRPr lang="en-GB" sz="2000" dirty="0">
              <a:solidFill>
                <a:sysClr val="windowText" lastClr="000000"/>
              </a:solidFill>
            </a:endParaRPr>
          </a:p>
          <a:p>
            <a:endParaRPr lang="en-GB" sz="2000" dirty="0">
              <a:solidFill>
                <a:sysClr val="windowText" lastClr="000000"/>
              </a:solidFill>
            </a:endParaRPr>
          </a:p>
        </p:txBody>
      </p:sp>
      <p:pic>
        <p:nvPicPr>
          <p:cNvPr id="5" name="Immagine 4">
            <a:extLst>
              <a:ext uri="{FF2B5EF4-FFF2-40B4-BE49-F238E27FC236}">
                <a16:creationId xmlns:a16="http://schemas.microsoft.com/office/drawing/2014/main" id="{DF608A71-8FDD-4303-96C6-E04F4F90B344}"/>
              </a:ext>
            </a:extLst>
          </p:cNvPr>
          <p:cNvPicPr>
            <a:picLocks noChangeAspect="1"/>
          </p:cNvPicPr>
          <p:nvPr/>
        </p:nvPicPr>
        <p:blipFill>
          <a:blip r:embed="rId2"/>
          <a:stretch>
            <a:fillRect/>
          </a:stretch>
        </p:blipFill>
        <p:spPr>
          <a:xfrm>
            <a:off x="3269275" y="4327948"/>
            <a:ext cx="2888756" cy="1833643"/>
          </a:xfrm>
          <a:prstGeom prst="rect">
            <a:avLst/>
          </a:prstGeom>
        </p:spPr>
      </p:pic>
    </p:spTree>
    <p:extLst>
      <p:ext uri="{BB962C8B-B14F-4D97-AF65-F5344CB8AC3E}">
        <p14:creationId xmlns:p14="http://schemas.microsoft.com/office/powerpoint/2010/main" val="335519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745333B3-F158-40C8-9339-A606DD2766D8}"/>
              </a:ext>
            </a:extLst>
          </p:cNvPr>
          <p:cNvSpPr/>
          <p:nvPr/>
        </p:nvSpPr>
        <p:spPr>
          <a:xfrm>
            <a:off x="2065240" y="3714580"/>
            <a:ext cx="3670852" cy="25444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itolo 1">
            <a:extLst>
              <a:ext uri="{FF2B5EF4-FFF2-40B4-BE49-F238E27FC236}">
                <a16:creationId xmlns:a16="http://schemas.microsoft.com/office/drawing/2014/main" id="{94BB15CD-8808-4EA0-A6AD-605957D937D1}"/>
              </a:ext>
            </a:extLst>
          </p:cNvPr>
          <p:cNvSpPr txBox="1">
            <a:spLocks/>
          </p:cNvSpPr>
          <p:nvPr/>
        </p:nvSpPr>
        <p:spPr>
          <a:xfrm>
            <a:off x="839788" y="599002"/>
            <a:ext cx="10515600" cy="132556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600" dirty="0">
                <a:latin typeface="Walbaum Display Heavy" panose="02070A03090703020303" pitchFamily="18" charset="0"/>
              </a:rPr>
              <a:t>MARRIAGE AND CHILD BRIDES</a:t>
            </a:r>
            <a:endParaRPr lang="en-GB" sz="3600" dirty="0">
              <a:latin typeface="Walbaum Display Heavy" panose="02070A03090703020303" pitchFamily="18" charset="0"/>
            </a:endParaRPr>
          </a:p>
        </p:txBody>
      </p:sp>
      <p:sp>
        <p:nvSpPr>
          <p:cNvPr id="8" name="Segnaposto contenuto 3">
            <a:extLst>
              <a:ext uri="{FF2B5EF4-FFF2-40B4-BE49-F238E27FC236}">
                <a16:creationId xmlns:a16="http://schemas.microsoft.com/office/drawing/2014/main" id="{E9FBF7B7-5CF4-4594-9815-7AA1E5DD0A42}"/>
              </a:ext>
            </a:extLst>
          </p:cNvPr>
          <p:cNvSpPr txBox="1">
            <a:spLocks/>
          </p:cNvSpPr>
          <p:nvPr/>
        </p:nvSpPr>
        <p:spPr>
          <a:xfrm>
            <a:off x="578305" y="1342509"/>
            <a:ext cx="5157787" cy="368458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sz="2000" dirty="0">
                <a:latin typeface="Rockwell Extra Bold" panose="02060903040505020403" pitchFamily="18" charset="0"/>
              </a:rPr>
              <a:t>The Middle Ages</a:t>
            </a:r>
          </a:p>
          <a:p>
            <a:pPr marL="0" indent="0">
              <a:buNone/>
            </a:pPr>
            <a:r>
              <a:rPr lang="en-GB" sz="2000" dirty="0"/>
              <a:t>Women were often married by age 14 and had their first baby by age 15.</a:t>
            </a:r>
          </a:p>
          <a:p>
            <a:pPr marL="0" indent="0">
              <a:buNone/>
            </a:pPr>
            <a:r>
              <a:rPr lang="en-GB" sz="2000" dirty="0"/>
              <a:t>The most common death in young woman was give birth, this is because of the crude medical knowledge and care</a:t>
            </a:r>
            <a:r>
              <a:rPr lang="en-GB" dirty="0"/>
              <a:t>.</a:t>
            </a:r>
          </a:p>
          <a:p>
            <a:endParaRPr lang="en-GB" dirty="0"/>
          </a:p>
        </p:txBody>
      </p:sp>
      <p:sp>
        <p:nvSpPr>
          <p:cNvPr id="10" name="Segnaposto contenuto 5">
            <a:extLst>
              <a:ext uri="{FF2B5EF4-FFF2-40B4-BE49-F238E27FC236}">
                <a16:creationId xmlns:a16="http://schemas.microsoft.com/office/drawing/2014/main" id="{E243CDCE-4D14-4C57-A053-1064F681E4EB}"/>
              </a:ext>
            </a:extLst>
          </p:cNvPr>
          <p:cNvSpPr txBox="1">
            <a:spLocks/>
          </p:cNvSpPr>
          <p:nvPr/>
        </p:nvSpPr>
        <p:spPr>
          <a:xfrm>
            <a:off x="5997575" y="1321594"/>
            <a:ext cx="5354637" cy="433708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sz="2000" dirty="0">
                <a:latin typeface="Rockwell Extra Bold" panose="02060903040505020403" pitchFamily="18" charset="0"/>
              </a:rPr>
              <a:t>The third-world countries</a:t>
            </a:r>
          </a:p>
          <a:p>
            <a:pPr marL="0" indent="0">
              <a:buNone/>
            </a:pPr>
            <a:r>
              <a:rPr lang="en-GB" sz="2000" dirty="0"/>
              <a:t>The reality of child brides is still common. They’re parents usually organize marriage to improve their economical situation, but it might also be a cultural phenomenon.</a:t>
            </a:r>
          </a:p>
          <a:p>
            <a:pPr marL="0" indent="0">
              <a:buNone/>
            </a:pPr>
            <a:r>
              <a:rPr lang="en-GB" sz="2000" dirty="0"/>
              <a:t>In India, the </a:t>
            </a:r>
            <a:r>
              <a:rPr lang="en-GB" sz="2000" u="sng" dirty="0"/>
              <a:t>half part </a:t>
            </a:r>
            <a:r>
              <a:rPr lang="en-GB" sz="2000" dirty="0"/>
              <a:t>of the girls get married </a:t>
            </a:r>
            <a:r>
              <a:rPr lang="en-GB" sz="2000" u="sng" dirty="0"/>
              <a:t>before they reach 18 years old</a:t>
            </a:r>
            <a:r>
              <a:rPr lang="en-GB" sz="2000" dirty="0"/>
              <a:t>, and some of them are under 10 years.</a:t>
            </a:r>
          </a:p>
          <a:p>
            <a:pPr marL="0" indent="0">
              <a:buNone/>
            </a:pPr>
            <a:r>
              <a:rPr lang="en-GB" sz="2000" u="sng" dirty="0"/>
              <a:t>Many of them often dead </a:t>
            </a:r>
            <a:r>
              <a:rPr lang="en-GB" sz="2000" dirty="0"/>
              <a:t>giving birth because of the terrible sanitary conditions and the very young age.</a:t>
            </a:r>
          </a:p>
        </p:txBody>
      </p:sp>
      <p:pic>
        <p:nvPicPr>
          <p:cNvPr id="11" name="Immagine 10">
            <a:extLst>
              <a:ext uri="{FF2B5EF4-FFF2-40B4-BE49-F238E27FC236}">
                <a16:creationId xmlns:a16="http://schemas.microsoft.com/office/drawing/2014/main" id="{B7C2DCFD-050B-4199-80AC-A16A293202BF}"/>
              </a:ext>
            </a:extLst>
          </p:cNvPr>
          <p:cNvPicPr>
            <a:picLocks noChangeAspect="1"/>
          </p:cNvPicPr>
          <p:nvPr/>
        </p:nvPicPr>
        <p:blipFill>
          <a:blip r:embed="rId2"/>
          <a:stretch>
            <a:fillRect/>
          </a:stretch>
        </p:blipFill>
        <p:spPr>
          <a:xfrm>
            <a:off x="2256995" y="3893001"/>
            <a:ext cx="3287341" cy="2187576"/>
          </a:xfrm>
          <a:prstGeom prst="rect">
            <a:avLst/>
          </a:prstGeom>
        </p:spPr>
      </p:pic>
    </p:spTree>
    <p:extLst>
      <p:ext uri="{BB962C8B-B14F-4D97-AF65-F5344CB8AC3E}">
        <p14:creationId xmlns:p14="http://schemas.microsoft.com/office/powerpoint/2010/main" val="47784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687DEBB-FF27-46F9-B9DF-5A419A5C06AD}"/>
              </a:ext>
            </a:extLst>
          </p:cNvPr>
          <p:cNvSpPr txBox="1"/>
          <p:nvPr/>
        </p:nvSpPr>
        <p:spPr>
          <a:xfrm>
            <a:off x="1126435" y="1305341"/>
            <a:ext cx="10031895" cy="1200329"/>
          </a:xfrm>
          <a:prstGeom prst="rect">
            <a:avLst/>
          </a:prstGeom>
          <a:noFill/>
        </p:spPr>
        <p:txBody>
          <a:bodyPr wrap="square" rtlCol="0">
            <a:spAutoFit/>
          </a:bodyPr>
          <a:lstStyle/>
          <a:p>
            <a:r>
              <a:rPr lang="it-IT" sz="3600" dirty="0">
                <a:latin typeface="Walbaum Display Heavy" panose="02070A03090703020303" pitchFamily="18" charset="0"/>
              </a:rPr>
              <a:t>CONDITION OF WOMEN DUE TO THEIR WALK OF LIFE</a:t>
            </a:r>
            <a:endParaRPr lang="en-GB" sz="3600" dirty="0">
              <a:latin typeface="Walbaum Display Heavy" panose="02070A03090703020303" pitchFamily="18" charset="0"/>
            </a:endParaRPr>
          </a:p>
        </p:txBody>
      </p:sp>
      <p:sp>
        <p:nvSpPr>
          <p:cNvPr id="3" name="CasellaDiTesto 2">
            <a:extLst>
              <a:ext uri="{FF2B5EF4-FFF2-40B4-BE49-F238E27FC236}">
                <a16:creationId xmlns:a16="http://schemas.microsoft.com/office/drawing/2014/main" id="{1A09D7B4-54C8-4578-B5CE-4EECED8200E0}"/>
              </a:ext>
            </a:extLst>
          </p:cNvPr>
          <p:cNvSpPr txBox="1"/>
          <p:nvPr/>
        </p:nvSpPr>
        <p:spPr>
          <a:xfrm>
            <a:off x="1298714" y="2505670"/>
            <a:ext cx="7209182" cy="2062103"/>
          </a:xfrm>
          <a:prstGeom prst="rect">
            <a:avLst/>
          </a:prstGeom>
          <a:noFill/>
        </p:spPr>
        <p:txBody>
          <a:bodyPr wrap="square" rtlCol="0">
            <a:spAutoFit/>
          </a:bodyPr>
          <a:lstStyle/>
          <a:p>
            <a:r>
              <a:rPr lang="en-GB" sz="3200" dirty="0"/>
              <a:t>Women conditions changed on the basis of where they lived and their family situation, in fact, the life of poor women were completely different from the noble’s.</a:t>
            </a:r>
          </a:p>
        </p:txBody>
      </p:sp>
    </p:spTree>
    <p:extLst>
      <p:ext uri="{BB962C8B-B14F-4D97-AF65-F5344CB8AC3E}">
        <p14:creationId xmlns:p14="http://schemas.microsoft.com/office/powerpoint/2010/main" val="418421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F6839AC-0723-4DC0-9E26-FAD9B69BD180}"/>
              </a:ext>
            </a:extLst>
          </p:cNvPr>
          <p:cNvSpPr/>
          <p:nvPr/>
        </p:nvSpPr>
        <p:spPr>
          <a:xfrm>
            <a:off x="5767754" y="1253331"/>
            <a:ext cx="4409916" cy="36530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 name="Titolo 1">
            <a:extLst>
              <a:ext uri="{FF2B5EF4-FFF2-40B4-BE49-F238E27FC236}">
                <a16:creationId xmlns:a16="http://schemas.microsoft.com/office/drawing/2014/main" id="{172101DC-115A-4216-B2C1-D7E79A5B03DF}"/>
              </a:ext>
            </a:extLst>
          </p:cNvPr>
          <p:cNvSpPr txBox="1">
            <a:spLocks/>
          </p:cNvSpPr>
          <p:nvPr/>
        </p:nvSpPr>
        <p:spPr>
          <a:xfrm>
            <a:off x="1298712" y="365125"/>
            <a:ext cx="10055087" cy="81878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latin typeface="Walbaum Display Heavy" panose="02070A03090703020303" pitchFamily="18" charset="0"/>
              </a:rPr>
              <a:t>PAESANTS WOMEN</a:t>
            </a:r>
            <a:endParaRPr lang="en-GB" dirty="0">
              <a:latin typeface="Walbaum Display Heavy" panose="02070A03090703020303" pitchFamily="18" charset="0"/>
            </a:endParaRPr>
          </a:p>
        </p:txBody>
      </p:sp>
      <p:sp>
        <p:nvSpPr>
          <p:cNvPr id="3" name="Segnaposto contenuto 2">
            <a:extLst>
              <a:ext uri="{FF2B5EF4-FFF2-40B4-BE49-F238E27FC236}">
                <a16:creationId xmlns:a16="http://schemas.microsoft.com/office/drawing/2014/main" id="{7C0C8BE1-2FE2-4292-9EBF-FF193EC8C8E3}"/>
              </a:ext>
            </a:extLst>
          </p:cNvPr>
          <p:cNvSpPr txBox="1">
            <a:spLocks/>
          </p:cNvSpPr>
          <p:nvPr/>
        </p:nvSpPr>
        <p:spPr>
          <a:xfrm>
            <a:off x="838200" y="1253331"/>
            <a:ext cx="4649470" cy="435133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dirty="0">
                <a:latin typeface="Rockwell Extra Bold" panose="02060903040505020403" pitchFamily="18" charset="0"/>
              </a:rPr>
              <a:t>THEIR LIFE</a:t>
            </a:r>
          </a:p>
          <a:p>
            <a:pPr marL="0" indent="0">
              <a:buFont typeface="Arial"/>
              <a:buNone/>
            </a:pPr>
            <a:r>
              <a:rPr lang="en-GB" dirty="0"/>
              <a:t>The peasant woman, as Piers </a:t>
            </a:r>
            <a:r>
              <a:rPr lang="en-GB" dirty="0" err="1"/>
              <a:t>Plowman</a:t>
            </a:r>
            <a:r>
              <a:rPr lang="en-GB" dirty="0"/>
              <a:t> described them, worked in the fields alongside their husbands, moreover they had to care for their children, keep house, cook and make clothes for her family.</a:t>
            </a:r>
          </a:p>
        </p:txBody>
      </p:sp>
      <p:sp>
        <p:nvSpPr>
          <p:cNvPr id="4" name="Segnaposto contenuto 3">
            <a:extLst>
              <a:ext uri="{FF2B5EF4-FFF2-40B4-BE49-F238E27FC236}">
                <a16:creationId xmlns:a16="http://schemas.microsoft.com/office/drawing/2014/main" id="{78D5AB05-8296-4E22-A1D8-722E0B1C6ECF}"/>
              </a:ext>
            </a:extLst>
          </p:cNvPr>
          <p:cNvSpPr txBox="1">
            <a:spLocks/>
          </p:cNvSpPr>
          <p:nvPr/>
        </p:nvSpPr>
        <p:spPr>
          <a:xfrm>
            <a:off x="4965895" y="4906425"/>
            <a:ext cx="6311705" cy="132556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dirty="0"/>
              <a:t>Spinning sheep’s wool into thread and yarn was so common that the tool used, a spindle or a distaff became a symbol of the peasants women.</a:t>
            </a:r>
          </a:p>
        </p:txBody>
      </p:sp>
      <p:pic>
        <p:nvPicPr>
          <p:cNvPr id="5" name="Immagine 4">
            <a:extLst>
              <a:ext uri="{FF2B5EF4-FFF2-40B4-BE49-F238E27FC236}">
                <a16:creationId xmlns:a16="http://schemas.microsoft.com/office/drawing/2014/main" id="{F115ED91-40CC-479D-85D2-CDFFFCB44155}"/>
              </a:ext>
            </a:extLst>
          </p:cNvPr>
          <p:cNvPicPr>
            <a:picLocks noChangeAspect="1"/>
          </p:cNvPicPr>
          <p:nvPr/>
        </p:nvPicPr>
        <p:blipFill>
          <a:blip r:embed="rId2"/>
          <a:stretch>
            <a:fillRect/>
          </a:stretch>
        </p:blipFill>
        <p:spPr>
          <a:xfrm>
            <a:off x="6131022" y="1446107"/>
            <a:ext cx="3755100" cy="3198123"/>
          </a:xfrm>
          <a:prstGeom prst="rect">
            <a:avLst/>
          </a:prstGeom>
        </p:spPr>
      </p:pic>
    </p:spTree>
    <p:extLst>
      <p:ext uri="{BB962C8B-B14F-4D97-AF65-F5344CB8AC3E}">
        <p14:creationId xmlns:p14="http://schemas.microsoft.com/office/powerpoint/2010/main" val="361298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D1D3B-C94D-442D-8038-C044E46F08B8}"/>
              </a:ext>
            </a:extLst>
          </p:cNvPr>
          <p:cNvSpPr txBox="1">
            <a:spLocks/>
          </p:cNvSpPr>
          <p:nvPr/>
        </p:nvSpPr>
        <p:spPr>
          <a:xfrm>
            <a:off x="914402" y="681037"/>
            <a:ext cx="10515600" cy="132556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latin typeface="Walbaum Display Heavy" panose="02070A03090703020303" pitchFamily="18" charset="0"/>
              </a:rPr>
              <a:t>WOMEN IN TOWNS</a:t>
            </a:r>
            <a:endParaRPr lang="en-GB" dirty="0">
              <a:latin typeface="Walbaum Display Heavy" panose="02070A03090703020303" pitchFamily="18" charset="0"/>
            </a:endParaRPr>
          </a:p>
        </p:txBody>
      </p:sp>
      <p:sp>
        <p:nvSpPr>
          <p:cNvPr id="3" name="Segnaposto contenuto 2">
            <a:extLst>
              <a:ext uri="{FF2B5EF4-FFF2-40B4-BE49-F238E27FC236}">
                <a16:creationId xmlns:a16="http://schemas.microsoft.com/office/drawing/2014/main" id="{CE633013-D320-400E-9BD7-7F16AF76FE95}"/>
              </a:ext>
            </a:extLst>
          </p:cNvPr>
          <p:cNvSpPr txBox="1">
            <a:spLocks/>
          </p:cNvSpPr>
          <p:nvPr/>
        </p:nvSpPr>
        <p:spPr>
          <a:xfrm>
            <a:off x="838200" y="1825625"/>
            <a:ext cx="5181600" cy="4351338"/>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dirty="0"/>
              <a:t>These women had a better chance of learning a trade and they were often employed in shops and bakeries or as weavers and spinners, but there were also women merchants, druggists, barbers and brewers. All this was in addition to the role of primary carer for the family.</a:t>
            </a:r>
          </a:p>
          <a:p>
            <a:endParaRPr lang="en-GB" dirty="0"/>
          </a:p>
          <a:p>
            <a:pPr marL="0" indent="0">
              <a:buNone/>
            </a:pPr>
            <a:r>
              <a:rPr lang="en-GB" dirty="0"/>
              <a:t>They were generally banned from joining the powerful professional union guild or charging as much as man</a:t>
            </a:r>
          </a:p>
        </p:txBody>
      </p:sp>
      <p:pic>
        <p:nvPicPr>
          <p:cNvPr id="4" name="Immagine 3">
            <a:extLst>
              <a:ext uri="{FF2B5EF4-FFF2-40B4-BE49-F238E27FC236}">
                <a16:creationId xmlns:a16="http://schemas.microsoft.com/office/drawing/2014/main" id="{E3F23F0A-A90D-4A42-9469-AACFA2146B96}"/>
              </a:ext>
            </a:extLst>
          </p:cNvPr>
          <p:cNvPicPr>
            <a:picLocks noChangeAspect="1"/>
          </p:cNvPicPr>
          <p:nvPr/>
        </p:nvPicPr>
        <p:blipFill>
          <a:blip r:embed="rId2"/>
          <a:stretch>
            <a:fillRect/>
          </a:stretch>
        </p:blipFill>
        <p:spPr>
          <a:xfrm>
            <a:off x="9240481" y="1727428"/>
            <a:ext cx="2265721" cy="2636079"/>
          </a:xfrm>
          <a:prstGeom prst="rect">
            <a:avLst/>
          </a:prstGeom>
        </p:spPr>
      </p:pic>
      <p:pic>
        <p:nvPicPr>
          <p:cNvPr id="5" name="Immagine 4">
            <a:extLst>
              <a:ext uri="{FF2B5EF4-FFF2-40B4-BE49-F238E27FC236}">
                <a16:creationId xmlns:a16="http://schemas.microsoft.com/office/drawing/2014/main" id="{0795FE61-83CE-4410-93F7-2B64E3572296}"/>
              </a:ext>
            </a:extLst>
          </p:cNvPr>
          <p:cNvPicPr>
            <a:picLocks noChangeAspect="1"/>
          </p:cNvPicPr>
          <p:nvPr/>
        </p:nvPicPr>
        <p:blipFill>
          <a:blip r:embed="rId3"/>
          <a:stretch>
            <a:fillRect/>
          </a:stretch>
        </p:blipFill>
        <p:spPr>
          <a:xfrm>
            <a:off x="6493565" y="3411228"/>
            <a:ext cx="2622274" cy="2412492"/>
          </a:xfrm>
          <a:prstGeom prst="rect">
            <a:avLst/>
          </a:prstGeom>
        </p:spPr>
      </p:pic>
    </p:spTree>
    <p:extLst>
      <p:ext uri="{BB962C8B-B14F-4D97-AF65-F5344CB8AC3E}">
        <p14:creationId xmlns:p14="http://schemas.microsoft.com/office/powerpoint/2010/main" val="1762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AED42D-A50B-44C1-B8DC-7D71A0E746CB}"/>
              </a:ext>
            </a:extLst>
          </p:cNvPr>
          <p:cNvSpPr txBox="1">
            <a:spLocks/>
          </p:cNvSpPr>
          <p:nvPr/>
        </p:nvSpPr>
        <p:spPr>
          <a:xfrm>
            <a:off x="838200" y="455751"/>
            <a:ext cx="10515600" cy="73694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latin typeface="Walbaum Display Heavy" panose="02070A03090703020303" pitchFamily="18" charset="0"/>
              </a:rPr>
              <a:t>NOBLE &amp; WEALTHY WOMEN</a:t>
            </a:r>
            <a:endParaRPr lang="en-GB" dirty="0">
              <a:latin typeface="Walbaum Display Heavy" panose="02070A03090703020303" pitchFamily="18" charset="0"/>
            </a:endParaRPr>
          </a:p>
        </p:txBody>
      </p:sp>
      <p:sp>
        <p:nvSpPr>
          <p:cNvPr id="3" name="Segnaposto contenuto 2">
            <a:extLst>
              <a:ext uri="{FF2B5EF4-FFF2-40B4-BE49-F238E27FC236}">
                <a16:creationId xmlns:a16="http://schemas.microsoft.com/office/drawing/2014/main" id="{76709980-EEE2-4939-96D4-4B1D3DAF762B}"/>
              </a:ext>
            </a:extLst>
          </p:cNvPr>
          <p:cNvSpPr txBox="1">
            <a:spLocks/>
          </p:cNvSpPr>
          <p:nvPr/>
        </p:nvSpPr>
        <p:spPr>
          <a:xfrm>
            <a:off x="684146" y="1253331"/>
            <a:ext cx="4391437" cy="435133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dirty="0">
                <a:latin typeface="Rockwell Extra Bold" panose="02060903040505020403" pitchFamily="18" charset="0"/>
              </a:rPr>
              <a:t>The middle Ages</a:t>
            </a:r>
          </a:p>
          <a:p>
            <a:pPr marL="0" indent="0">
              <a:buNone/>
            </a:pPr>
            <a:r>
              <a:rPr lang="en-GB" dirty="0"/>
              <a:t>Noble women had more access to education and servants which allowed them to became artist, musicians and writers.  They were also skilled in the art of embroidery and dance. </a:t>
            </a:r>
          </a:p>
        </p:txBody>
      </p:sp>
      <p:sp>
        <p:nvSpPr>
          <p:cNvPr id="4" name="CasellaDiTesto 3">
            <a:extLst>
              <a:ext uri="{FF2B5EF4-FFF2-40B4-BE49-F238E27FC236}">
                <a16:creationId xmlns:a16="http://schemas.microsoft.com/office/drawing/2014/main" id="{7E21F804-4C42-4219-9456-7F194AC35FEF}"/>
              </a:ext>
            </a:extLst>
          </p:cNvPr>
          <p:cNvSpPr txBox="1"/>
          <p:nvPr/>
        </p:nvSpPr>
        <p:spPr>
          <a:xfrm>
            <a:off x="4916558" y="1192697"/>
            <a:ext cx="6745356" cy="4893647"/>
          </a:xfrm>
          <a:prstGeom prst="rect">
            <a:avLst/>
          </a:prstGeom>
          <a:noFill/>
        </p:spPr>
        <p:txBody>
          <a:bodyPr wrap="square" rtlCol="0">
            <a:spAutoFit/>
          </a:bodyPr>
          <a:lstStyle/>
          <a:p>
            <a:r>
              <a:rPr lang="en-GB" sz="2400" dirty="0">
                <a:latin typeface="Rockwell Extra Bold" panose="02060903040505020403" pitchFamily="18" charset="0"/>
              </a:rPr>
              <a:t>The third world countries</a:t>
            </a:r>
          </a:p>
          <a:p>
            <a:r>
              <a:rPr lang="en-GB" sz="2400" dirty="0"/>
              <a:t>Girls from a wealthy family have more possibilities to attend a secondary school and understand their rights and fight for them, further more, if the parents of the girls studied, they could understood the importance of receiving a school education and the rights of women and they don’t want to «sell» their daughters.</a:t>
            </a:r>
          </a:p>
          <a:p>
            <a:r>
              <a:rPr lang="en-GB" sz="2400" dirty="0"/>
              <a:t>Sadly, in some countries, the problem is bigger than poverty, it involves religion, culture and ignorance: in some states girls cannot study because of dictatorship and totalitarian governments, which forbidden girls education, and that’s worse than medieval society, where education was a money matter. </a:t>
            </a:r>
          </a:p>
        </p:txBody>
      </p:sp>
    </p:spTree>
    <p:extLst>
      <p:ext uri="{BB962C8B-B14F-4D97-AF65-F5344CB8AC3E}">
        <p14:creationId xmlns:p14="http://schemas.microsoft.com/office/powerpoint/2010/main" val="362433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5" name="Straight Connector 14">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37A7007-7D83-4AE3-975A-47541754D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A1F49B3-5C1C-4EAB-BC69-FD6307F61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DDF88C2F-A192-4869-808E-546D5E37C232}"/>
              </a:ext>
            </a:extLst>
          </p:cNvPr>
          <p:cNvSpPr txBox="1">
            <a:spLocks/>
          </p:cNvSpPr>
          <p:nvPr/>
        </p:nvSpPr>
        <p:spPr>
          <a:xfrm>
            <a:off x="6094412" y="982132"/>
            <a:ext cx="4802185" cy="1303867"/>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latin typeface="Walbaum Display Heavy" panose="02070A03090703020303" pitchFamily="18" charset="0"/>
              </a:rPr>
              <a:t>Christine de </a:t>
            </a:r>
            <a:r>
              <a:rPr lang="en-US" dirty="0" err="1">
                <a:latin typeface="Walbaum Display Heavy" panose="02070A03090703020303" pitchFamily="18" charset="0"/>
              </a:rPr>
              <a:t>Pizan</a:t>
            </a:r>
            <a:endParaRPr lang="en-US" dirty="0">
              <a:latin typeface="Walbaum Display Heavy" panose="02070A03090703020303" pitchFamily="18" charset="0"/>
            </a:endParaRPr>
          </a:p>
        </p:txBody>
      </p:sp>
      <p:sp>
        <p:nvSpPr>
          <p:cNvPr id="21" name="Rectangle 20">
            <a:extLst>
              <a:ext uri="{FF2B5EF4-FFF2-40B4-BE49-F238E27FC236}">
                <a16:creationId xmlns:a16="http://schemas.microsoft.com/office/drawing/2014/main" id="{CC7E87CD-7B26-403F-96C6-AA099E65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a:extLst>
              <a:ext uri="{FF2B5EF4-FFF2-40B4-BE49-F238E27FC236}">
                <a16:creationId xmlns:a16="http://schemas.microsoft.com/office/drawing/2014/main" id="{87319B3D-4119-47D5-B2E2-5E71810A4B47}"/>
              </a:ext>
            </a:extLst>
          </p:cNvPr>
          <p:cNvPicPr>
            <a:picLocks noChangeAspect="1"/>
          </p:cNvPicPr>
          <p:nvPr/>
        </p:nvPicPr>
        <p:blipFill rotWithShape="1">
          <a:blip r:embed="rId4"/>
          <a:srcRect l="1731" r="26885" b="1"/>
          <a:stretch/>
        </p:blipFill>
        <p:spPr>
          <a:xfrm>
            <a:off x="1412683" y="1410208"/>
            <a:ext cx="3876801" cy="3858780"/>
          </a:xfrm>
          <a:prstGeom prst="rect">
            <a:avLst/>
          </a:prstGeom>
        </p:spPr>
      </p:pic>
      <p:cxnSp>
        <p:nvCxnSpPr>
          <p:cNvPr id="23" name="Straight Connector 22">
            <a:extLst>
              <a:ext uri="{FF2B5EF4-FFF2-40B4-BE49-F238E27FC236}">
                <a16:creationId xmlns:a16="http://schemas.microsoft.com/office/drawing/2014/main" id="{2CF57504-A682-4C65-BF06-DBFF9C735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621F7192-571F-4E1A-8423-CD49F956CBEC}"/>
              </a:ext>
            </a:extLst>
          </p:cNvPr>
          <p:cNvSpPr txBox="1">
            <a:spLocks/>
          </p:cNvSpPr>
          <p:nvPr/>
        </p:nvSpPr>
        <p:spPr>
          <a:xfrm>
            <a:off x="6094413" y="2556933"/>
            <a:ext cx="4802184"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a:t>She was a Frenchwoman considered a pioneering feminist, in fact she wrote about the virtue and value of women.</a:t>
            </a:r>
            <a:endParaRPr lang="en-US" u="sng" dirty="0"/>
          </a:p>
        </p:txBody>
      </p:sp>
      <p:sp>
        <p:nvSpPr>
          <p:cNvPr id="5" name="Rettangolo ad angolo ripiegato 4">
            <a:extLst>
              <a:ext uri="{FF2B5EF4-FFF2-40B4-BE49-F238E27FC236}">
                <a16:creationId xmlns:a16="http://schemas.microsoft.com/office/drawing/2014/main" id="{11DEA57E-83AF-48D1-93C9-27809F0A552F}"/>
              </a:ext>
            </a:extLst>
          </p:cNvPr>
          <p:cNvSpPr/>
          <p:nvPr/>
        </p:nvSpPr>
        <p:spPr>
          <a:xfrm>
            <a:off x="5853997" y="4378998"/>
            <a:ext cx="5283012" cy="1324696"/>
          </a:xfrm>
          <a:prstGeom prst="foldedCorne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2400" dirty="0">
              <a:solidFill>
                <a:schemeClr val="tx2"/>
              </a:solidFill>
            </a:endParaRPr>
          </a:p>
        </p:txBody>
      </p:sp>
      <p:sp>
        <p:nvSpPr>
          <p:cNvPr id="16" name="CasellaDiTesto 15">
            <a:extLst>
              <a:ext uri="{FF2B5EF4-FFF2-40B4-BE49-F238E27FC236}">
                <a16:creationId xmlns:a16="http://schemas.microsoft.com/office/drawing/2014/main" id="{5393BF73-91B1-4A1B-8223-36A51BFA4B45}"/>
              </a:ext>
            </a:extLst>
          </p:cNvPr>
          <p:cNvSpPr txBox="1"/>
          <p:nvPr/>
        </p:nvSpPr>
        <p:spPr>
          <a:xfrm>
            <a:off x="6160282" y="4441181"/>
            <a:ext cx="4670441" cy="1200329"/>
          </a:xfrm>
          <a:prstGeom prst="rect">
            <a:avLst/>
          </a:prstGeom>
          <a:noFill/>
        </p:spPr>
        <p:txBody>
          <a:bodyPr wrap="square">
            <a:spAutoFit/>
          </a:bodyPr>
          <a:lstStyle/>
          <a:p>
            <a:r>
              <a:rPr lang="en-GB" sz="2400" dirty="0">
                <a:solidFill>
                  <a:schemeClr val="tx2"/>
                </a:solidFill>
              </a:rPr>
              <a:t>«I feel most unfortunate because God had made me inhabit a female body in this world» Christine de </a:t>
            </a:r>
            <a:r>
              <a:rPr lang="en-GB" sz="2400" dirty="0" err="1">
                <a:solidFill>
                  <a:schemeClr val="tx2"/>
                </a:solidFill>
              </a:rPr>
              <a:t>Pizan</a:t>
            </a:r>
            <a:endParaRPr lang="en-GB" sz="2400" dirty="0"/>
          </a:p>
        </p:txBody>
      </p:sp>
    </p:spTree>
    <p:extLst>
      <p:ext uri="{BB962C8B-B14F-4D97-AF65-F5344CB8AC3E}">
        <p14:creationId xmlns:p14="http://schemas.microsoft.com/office/powerpoint/2010/main" val="299492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3D68579-90FF-4D55-A559-F3B9247DE59F}"/>
              </a:ext>
            </a:extLst>
          </p:cNvPr>
          <p:cNvSpPr txBox="1"/>
          <p:nvPr/>
        </p:nvSpPr>
        <p:spPr>
          <a:xfrm>
            <a:off x="1311965" y="675861"/>
            <a:ext cx="9819861" cy="461665"/>
          </a:xfrm>
          <a:prstGeom prst="rect">
            <a:avLst/>
          </a:prstGeom>
          <a:noFill/>
        </p:spPr>
        <p:txBody>
          <a:bodyPr wrap="square" rtlCol="0">
            <a:spAutoFit/>
          </a:bodyPr>
          <a:lstStyle/>
          <a:p>
            <a:r>
              <a:rPr lang="en-GB" sz="2400" dirty="0">
                <a:latin typeface="Rockwell Extra Bold" panose="02060903040505020403" pitchFamily="18" charset="0"/>
              </a:rPr>
              <a:t>EXAMPLES OF GREAT FEMINIST IN THE LAST CENTURY</a:t>
            </a:r>
          </a:p>
        </p:txBody>
      </p:sp>
      <p:sp>
        <p:nvSpPr>
          <p:cNvPr id="6" name="CasellaDiTesto 5">
            <a:extLst>
              <a:ext uri="{FF2B5EF4-FFF2-40B4-BE49-F238E27FC236}">
                <a16:creationId xmlns:a16="http://schemas.microsoft.com/office/drawing/2014/main" id="{0885A1DE-9A9F-4A7E-B8E3-C5509BD69DF2}"/>
              </a:ext>
            </a:extLst>
          </p:cNvPr>
          <p:cNvSpPr txBox="1"/>
          <p:nvPr/>
        </p:nvSpPr>
        <p:spPr>
          <a:xfrm>
            <a:off x="808382" y="1232452"/>
            <a:ext cx="10774018" cy="1477328"/>
          </a:xfrm>
          <a:prstGeom prst="rect">
            <a:avLst/>
          </a:prstGeom>
          <a:noFill/>
        </p:spPr>
        <p:txBody>
          <a:bodyPr wrap="square" rtlCol="0">
            <a:spAutoFit/>
          </a:bodyPr>
          <a:lstStyle/>
          <a:p>
            <a:r>
              <a:rPr lang="en-GB" dirty="0"/>
              <a:t>In many countries, feminism movements improved the inequality between sexes, however, there are countries where the conditions are still similar with Middle Ages, or worst. </a:t>
            </a:r>
          </a:p>
          <a:p>
            <a:r>
              <a:rPr lang="en-GB" dirty="0"/>
              <a:t>There are people and organizations who still fight for the equality and try to give voices to the ones who can’t speak.</a:t>
            </a:r>
          </a:p>
          <a:p>
            <a:r>
              <a:rPr lang="en-GB" dirty="0"/>
              <a:t>Below I wrote some inspiring women who can be considered great feminists:</a:t>
            </a:r>
          </a:p>
          <a:p>
            <a:endParaRPr lang="en-GB" dirty="0"/>
          </a:p>
        </p:txBody>
      </p:sp>
      <p:sp>
        <p:nvSpPr>
          <p:cNvPr id="7" name="CasellaDiTesto 6">
            <a:extLst>
              <a:ext uri="{FF2B5EF4-FFF2-40B4-BE49-F238E27FC236}">
                <a16:creationId xmlns:a16="http://schemas.microsoft.com/office/drawing/2014/main" id="{2B38ECB2-E3F1-4839-A13C-2F7E773DB9FD}"/>
              </a:ext>
            </a:extLst>
          </p:cNvPr>
          <p:cNvSpPr txBox="1"/>
          <p:nvPr/>
        </p:nvSpPr>
        <p:spPr>
          <a:xfrm>
            <a:off x="675862" y="2897039"/>
            <a:ext cx="6695609" cy="3693319"/>
          </a:xfrm>
          <a:prstGeom prst="rect">
            <a:avLst/>
          </a:prstGeom>
          <a:noFill/>
        </p:spPr>
        <p:txBody>
          <a:bodyPr wrap="square" rtlCol="0">
            <a:spAutoFit/>
          </a:bodyPr>
          <a:lstStyle/>
          <a:p>
            <a:r>
              <a:rPr lang="en-GB" dirty="0">
                <a:latin typeface="Modern Love" panose="04090805081005020601" pitchFamily="82" charset="0"/>
              </a:rPr>
              <a:t>Marie Curie </a:t>
            </a:r>
            <a:r>
              <a:rPr lang="en-GB" dirty="0"/>
              <a:t>was a great scientist, physicist and chemist. Her country didn’t give her the possibility to study and work, but she found a way, and became the first woman that received a noble prize (and she received more than one).</a:t>
            </a:r>
          </a:p>
          <a:p>
            <a:endParaRPr lang="en-GB" dirty="0"/>
          </a:p>
          <a:p>
            <a:r>
              <a:rPr lang="en-GB" dirty="0">
                <a:latin typeface="Modern Love" panose="04090805081005020601" pitchFamily="82" charset="0"/>
              </a:rPr>
              <a:t>Frida Kahlo </a:t>
            </a:r>
            <a:r>
              <a:rPr lang="en-GB" dirty="0"/>
              <a:t>was a painter famous for her revolt against the canons of beauty of the woman.</a:t>
            </a:r>
          </a:p>
          <a:p>
            <a:endParaRPr lang="en-GB" dirty="0"/>
          </a:p>
          <a:p>
            <a:r>
              <a:rPr lang="en-GB" dirty="0">
                <a:latin typeface="Modern Love" panose="04090805081005020601" pitchFamily="82" charset="0"/>
              </a:rPr>
              <a:t>Emma Watson </a:t>
            </a:r>
            <a:r>
              <a:rPr lang="en-GB" dirty="0"/>
              <a:t>is a famous actress and besides that, she is also </a:t>
            </a:r>
            <a:r>
              <a:rPr lang="en-GB" dirty="0" err="1"/>
              <a:t>Godwill</a:t>
            </a:r>
            <a:r>
              <a:rPr lang="en-GB" dirty="0"/>
              <a:t> ambassador of </a:t>
            </a:r>
            <a:r>
              <a:rPr lang="en-GB" dirty="0" err="1"/>
              <a:t>Onu</a:t>
            </a:r>
            <a:r>
              <a:rPr lang="en-GB" dirty="0"/>
              <a:t> for Women and voice of the movement HeForShe.</a:t>
            </a:r>
          </a:p>
          <a:p>
            <a:endParaRPr lang="en-GB" dirty="0"/>
          </a:p>
          <a:p>
            <a:endParaRPr lang="en-GB" dirty="0"/>
          </a:p>
        </p:txBody>
      </p:sp>
      <p:pic>
        <p:nvPicPr>
          <p:cNvPr id="10" name="Immagine 9">
            <a:extLst>
              <a:ext uri="{FF2B5EF4-FFF2-40B4-BE49-F238E27FC236}">
                <a16:creationId xmlns:a16="http://schemas.microsoft.com/office/drawing/2014/main" id="{5631D3F0-D05F-436C-9EAB-F3457A1D876B}"/>
              </a:ext>
            </a:extLst>
          </p:cNvPr>
          <p:cNvPicPr>
            <a:picLocks noChangeAspect="1"/>
          </p:cNvPicPr>
          <p:nvPr/>
        </p:nvPicPr>
        <p:blipFill>
          <a:blip r:embed="rId2"/>
          <a:stretch>
            <a:fillRect/>
          </a:stretch>
        </p:blipFill>
        <p:spPr>
          <a:xfrm>
            <a:off x="7371471" y="2508812"/>
            <a:ext cx="2337030" cy="1639409"/>
          </a:xfrm>
          <a:prstGeom prst="rect">
            <a:avLst/>
          </a:prstGeom>
        </p:spPr>
      </p:pic>
      <p:pic>
        <p:nvPicPr>
          <p:cNvPr id="11" name="Immagine 10">
            <a:extLst>
              <a:ext uri="{FF2B5EF4-FFF2-40B4-BE49-F238E27FC236}">
                <a16:creationId xmlns:a16="http://schemas.microsoft.com/office/drawing/2014/main" id="{1ABD547D-C915-49FC-99DD-975F53DE6873}"/>
              </a:ext>
            </a:extLst>
          </p:cNvPr>
          <p:cNvPicPr>
            <a:picLocks noChangeAspect="1"/>
          </p:cNvPicPr>
          <p:nvPr/>
        </p:nvPicPr>
        <p:blipFill>
          <a:blip r:embed="rId3"/>
          <a:stretch>
            <a:fillRect/>
          </a:stretch>
        </p:blipFill>
        <p:spPr>
          <a:xfrm>
            <a:off x="9800268" y="3120073"/>
            <a:ext cx="1734172" cy="1734172"/>
          </a:xfrm>
          <a:prstGeom prst="rect">
            <a:avLst/>
          </a:prstGeom>
        </p:spPr>
      </p:pic>
      <p:pic>
        <p:nvPicPr>
          <p:cNvPr id="12" name="Immagine 11">
            <a:extLst>
              <a:ext uri="{FF2B5EF4-FFF2-40B4-BE49-F238E27FC236}">
                <a16:creationId xmlns:a16="http://schemas.microsoft.com/office/drawing/2014/main" id="{EFC5C667-A085-4806-835A-3E093C87EB9E}"/>
              </a:ext>
            </a:extLst>
          </p:cNvPr>
          <p:cNvPicPr>
            <a:picLocks noChangeAspect="1"/>
          </p:cNvPicPr>
          <p:nvPr/>
        </p:nvPicPr>
        <p:blipFill rotWithShape="1">
          <a:blip r:embed="rId4"/>
          <a:srcRect l="32464" t="16794" r="30235" b="20510"/>
          <a:stretch/>
        </p:blipFill>
        <p:spPr>
          <a:xfrm>
            <a:off x="7974328" y="4237458"/>
            <a:ext cx="1734173" cy="1944681"/>
          </a:xfrm>
          <a:prstGeom prst="rect">
            <a:avLst/>
          </a:prstGeom>
        </p:spPr>
      </p:pic>
    </p:spTree>
    <p:extLst>
      <p:ext uri="{BB962C8B-B14F-4D97-AF65-F5344CB8AC3E}">
        <p14:creationId xmlns:p14="http://schemas.microsoft.com/office/powerpoint/2010/main" val="13323437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C746034AFC6A64CB34247DF9F7340B2" ma:contentTypeVersion="9" ma:contentTypeDescription="Creare un nuovo documento." ma:contentTypeScope="" ma:versionID="ea23bd8ed2de12d5927359d4f17e8f70">
  <xsd:schema xmlns:xsd="http://www.w3.org/2001/XMLSchema" xmlns:xs="http://www.w3.org/2001/XMLSchema" xmlns:p="http://schemas.microsoft.com/office/2006/metadata/properties" xmlns:ns2="6dbfc98d-523b-430c-a9a1-7b2bec9726d3" targetNamespace="http://schemas.microsoft.com/office/2006/metadata/properties" ma:root="true" ma:fieldsID="bfcceabd06391b1a64b67edf029e97cb" ns2:_="">
    <xsd:import namespace="6dbfc98d-523b-430c-a9a1-7b2bec9726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fc98d-523b-430c-a9a1-7b2bec972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C4C148-F659-4AFE-BB9C-796E54C8F5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B002E9-D62F-4EE8-B9DF-5DA21F1EF60D}">
  <ds:schemaRefs>
    <ds:schemaRef ds:uri="http://schemas.microsoft.com/sharepoint/v3/contenttype/forms"/>
  </ds:schemaRefs>
</ds:datastoreItem>
</file>

<file path=customXml/itemProps3.xml><?xml version="1.0" encoding="utf-8"?>
<ds:datastoreItem xmlns:ds="http://schemas.openxmlformats.org/officeDocument/2006/customXml" ds:itemID="{6B1439DA-A7EA-4C7E-AEF5-C914A67F2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fc98d-523b-430c-a9a1-7b2bec972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Widescreen</PresentationFormat>
  <Paragraphs>59</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Organico</vt:lpstr>
      <vt:lpstr>WOMEN CONDITIONS: MEDIEVAL SOCIETY  VS  THIRD-WORLD COUNTRIES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MEDIEVAL SOCIETY VS WOMEN IN THIRD-WORLD COUNTRIES</dc:title>
  <dc:creator>Alyssa Trinity Venier</dc:creator>
  <cp:lastModifiedBy>Alyssa Trinity Venier</cp:lastModifiedBy>
  <cp:revision>27</cp:revision>
  <dcterms:created xsi:type="dcterms:W3CDTF">2020-12-08T13:20:29Z</dcterms:created>
  <dcterms:modified xsi:type="dcterms:W3CDTF">2020-12-10T20:51:37Z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0x010100BC746034AFC6A64CB34247DF9F7340B2</vt:lpwstr>
  </property>
</Properties>
</file>