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57" r:id="rId6"/>
    <p:sldId id="258" r:id="rId7"/>
    <p:sldId id="261" r:id="rId8"/>
    <p:sldId id="259" r:id="rId9"/>
    <p:sldId id="260" r:id="rId10"/>
    <p:sldId id="262" r:id="rId11"/>
    <p:sldId id="264" r:id="rId12"/>
    <p:sldId id="265" r:id="rId13"/>
    <p:sldId id="266" r:id="rId14"/>
    <p:sldId id="26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F1EC6F7B-7455-4579-971C-2C42A60E8490}">
          <p14:sldIdLst>
            <p14:sldId id="256"/>
            <p14:sldId id="257"/>
            <p14:sldId id="258"/>
            <p14:sldId id="261"/>
            <p14:sldId id="259"/>
          </p14:sldIdLst>
        </p14:section>
        <p14:section name="Sezione senza titolo" id="{9C88B8BF-DAAF-41FE-8332-90B25F23EDA6}">
          <p14:sldIdLst>
            <p14:sldId id="260"/>
            <p14:sldId id="262"/>
            <p14:sldId id="264"/>
            <p14:sldId id="265"/>
            <p14:sldId id="266"/>
            <p14:sldId id="26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yssa Trinity Venier" initials="ATV" lastIdx="1" clrIdx="0">
    <p:extLst>
      <p:ext uri="{19B8F6BF-5375-455C-9EA6-DF929625EA0E}">
        <p15:presenceInfo xmlns:p15="http://schemas.microsoft.com/office/powerpoint/2012/main" userId="Alyssa Trinity Veni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CCAE1A-BD88-F8CC-9F0C-5DC4E01C0B60}" v="1" dt="2021-06-04T19:48:37.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06" autoAdjust="0"/>
    <p:restoredTop sz="94660"/>
  </p:normalViewPr>
  <p:slideViewPr>
    <p:cSldViewPr snapToGrid="0">
      <p:cViewPr varScale="1">
        <p:scale>
          <a:sx n="72" d="100"/>
          <a:sy n="72" d="100"/>
        </p:scale>
        <p:origin x="70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7/20/2021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a:t>Fare clic sull'icona per inserire un'immagine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a:t>Fare clic sull'icona per inserire un'immagine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7/20/2021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F602A7-41B2-4187-8911-CC61326979E6}"/>
              </a:ext>
            </a:extLst>
          </p:cNvPr>
          <p:cNvSpPr>
            <a:spLocks noGrp="1"/>
          </p:cNvSpPr>
          <p:nvPr>
            <p:ph type="ctrTitle"/>
          </p:nvPr>
        </p:nvSpPr>
        <p:spPr>
          <a:xfrm>
            <a:off x="2007704" y="2067339"/>
            <a:ext cx="8176591" cy="1676400"/>
          </a:xfrm>
        </p:spPr>
        <p:txBody>
          <a:bodyPr/>
          <a:lstStyle/>
          <a:p>
            <a:r>
              <a:rPr lang="it-IT" sz="6000" dirty="0">
                <a:latin typeface="Cooper Black" panose="020B0604020202020204" pitchFamily="18" charset="0"/>
              </a:rPr>
              <a:t>THE MIDDLE AGES</a:t>
            </a:r>
          </a:p>
        </p:txBody>
      </p:sp>
      <p:sp>
        <p:nvSpPr>
          <p:cNvPr id="4" name="CasellaDiTesto 3">
            <a:extLst>
              <a:ext uri="{FF2B5EF4-FFF2-40B4-BE49-F238E27FC236}">
                <a16:creationId xmlns:a16="http://schemas.microsoft.com/office/drawing/2014/main" id="{439513A9-C676-4278-8F36-25DFA147EC43}"/>
              </a:ext>
            </a:extLst>
          </p:cNvPr>
          <p:cNvSpPr txBox="1"/>
          <p:nvPr/>
        </p:nvSpPr>
        <p:spPr>
          <a:xfrm>
            <a:off x="4373217" y="4041913"/>
            <a:ext cx="3644348" cy="523220"/>
          </a:xfrm>
          <a:prstGeom prst="rect">
            <a:avLst/>
          </a:prstGeom>
          <a:noFill/>
        </p:spPr>
        <p:txBody>
          <a:bodyPr wrap="square" rtlCol="0">
            <a:spAutoFit/>
          </a:bodyPr>
          <a:lstStyle/>
          <a:p>
            <a:r>
              <a:rPr lang="it-IT" sz="2800" dirty="0">
                <a:latin typeface="Edwardian Script ITC" panose="020B0604020202020204" pitchFamily="66" charset="0"/>
              </a:rPr>
              <a:t>By Alyssa Trinity Venier</a:t>
            </a:r>
            <a:endParaRPr lang="en-GB" sz="2800" dirty="0">
              <a:latin typeface="Edwardian Script ITC" panose="020B0604020202020204" pitchFamily="66" charset="0"/>
            </a:endParaRPr>
          </a:p>
        </p:txBody>
      </p:sp>
    </p:spTree>
    <p:extLst>
      <p:ext uri="{BB962C8B-B14F-4D97-AF65-F5344CB8AC3E}">
        <p14:creationId xmlns:p14="http://schemas.microsoft.com/office/powerpoint/2010/main" val="340654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9A639AC4-B296-4F3F-8080-626154D70E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45" name="Straight Connector 44">
            <a:extLst>
              <a:ext uri="{FF2B5EF4-FFF2-40B4-BE49-F238E27FC236}">
                <a16:creationId xmlns:a16="http://schemas.microsoft.com/office/drawing/2014/main" id="{172F4560-9994-45CF-A1D6-E83E1A530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47" name="Rectangle 46">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olo 1">
            <a:extLst>
              <a:ext uri="{FF2B5EF4-FFF2-40B4-BE49-F238E27FC236}">
                <a16:creationId xmlns:a16="http://schemas.microsoft.com/office/drawing/2014/main" id="{DE275C1F-52F6-4596-8C0F-399F629499C7}"/>
              </a:ext>
            </a:extLst>
          </p:cNvPr>
          <p:cNvSpPr>
            <a:spLocks noGrp="1"/>
          </p:cNvSpPr>
          <p:nvPr>
            <p:ph type="title"/>
          </p:nvPr>
        </p:nvSpPr>
        <p:spPr>
          <a:xfrm>
            <a:off x="952108" y="954756"/>
            <a:ext cx="2730414" cy="4946003"/>
          </a:xfrm>
        </p:spPr>
        <p:txBody>
          <a:bodyPr vert="horz" lIns="91440" tIns="45720" rIns="91440" bIns="45720" rtlCol="0" anchor="ctr">
            <a:normAutofit/>
          </a:bodyPr>
          <a:lstStyle/>
          <a:p>
            <a:r>
              <a:rPr lang="en-US" sz="3600">
                <a:solidFill>
                  <a:srgbClr val="FFFFFF"/>
                </a:solidFill>
              </a:rPr>
              <a:t>THE CULTURAL CONTEXT</a:t>
            </a:r>
          </a:p>
        </p:txBody>
      </p:sp>
      <p:sp>
        <p:nvSpPr>
          <p:cNvPr id="53" name="Rectangle 52">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gnaposto testo 3">
            <a:extLst>
              <a:ext uri="{FF2B5EF4-FFF2-40B4-BE49-F238E27FC236}">
                <a16:creationId xmlns:a16="http://schemas.microsoft.com/office/drawing/2014/main" id="{ABB1DAE1-2BDA-427E-92A0-13C3AA853F16}"/>
              </a:ext>
            </a:extLst>
          </p:cNvPr>
          <p:cNvSpPr>
            <a:spLocks noGrp="1"/>
          </p:cNvSpPr>
          <p:nvPr>
            <p:ph type="body" sz="half" idx="2"/>
          </p:nvPr>
        </p:nvSpPr>
        <p:spPr>
          <a:xfrm>
            <a:off x="4644328" y="589851"/>
            <a:ext cx="7213843" cy="6623972"/>
          </a:xfrm>
        </p:spPr>
        <p:txBody>
          <a:bodyPr vert="horz" lIns="91440" tIns="45720" rIns="91440" bIns="45720" rtlCol="0" anchor="ctr">
            <a:normAutofit/>
          </a:bodyPr>
          <a:lstStyle/>
          <a:p>
            <a:pPr marL="285750" indent="-285750" algn="l">
              <a:buFont typeface="Arial"/>
              <a:buChar char="•"/>
            </a:pPr>
            <a:r>
              <a:rPr lang="en-US" dirty="0">
                <a:solidFill>
                  <a:srgbClr val="212121"/>
                </a:solidFill>
              </a:rPr>
              <a:t>476: The </a:t>
            </a:r>
            <a:r>
              <a:rPr lang="en-US" b="1" dirty="0">
                <a:solidFill>
                  <a:srgbClr val="212121"/>
                </a:solidFill>
              </a:rPr>
              <a:t>Fall of western Roman Empire  </a:t>
            </a:r>
            <a:r>
              <a:rPr lang="en-US" dirty="0">
                <a:solidFill>
                  <a:srgbClr val="212121"/>
                </a:solidFill>
              </a:rPr>
              <a:t>brought about significant changes in European society and is considered as the beginning of Middle Ages</a:t>
            </a:r>
          </a:p>
          <a:p>
            <a:pPr marL="285750" indent="-285750" algn="l">
              <a:buFont typeface="Arial"/>
              <a:buChar char="•"/>
            </a:pPr>
            <a:endParaRPr lang="en-US" dirty="0">
              <a:solidFill>
                <a:srgbClr val="212121"/>
              </a:solidFill>
            </a:endParaRPr>
          </a:p>
          <a:p>
            <a:pPr marL="285750" indent="-285750" algn="l">
              <a:buFont typeface="Arial"/>
              <a:buChar char="•"/>
            </a:pPr>
            <a:r>
              <a:rPr lang="en-US" dirty="0">
                <a:solidFill>
                  <a:srgbClr val="212121"/>
                </a:solidFill>
              </a:rPr>
              <a:t>590: The </a:t>
            </a:r>
            <a:r>
              <a:rPr lang="en-US" b="1" dirty="0">
                <a:solidFill>
                  <a:srgbClr val="212121"/>
                </a:solidFill>
              </a:rPr>
              <a:t>Anglo-Saxon England began to take shape</a:t>
            </a:r>
            <a:r>
              <a:rPr lang="en-US" dirty="0">
                <a:solidFill>
                  <a:srgbClr val="212121"/>
                </a:solidFill>
              </a:rPr>
              <a:t>. England was unified by the 9° century.</a:t>
            </a:r>
          </a:p>
          <a:p>
            <a:pPr marL="285750" indent="-285750" algn="l">
              <a:buFont typeface="Arial"/>
              <a:buChar char="•"/>
            </a:pPr>
            <a:endParaRPr lang="en-US" dirty="0">
              <a:solidFill>
                <a:srgbClr val="212121"/>
              </a:solidFill>
            </a:endParaRPr>
          </a:p>
          <a:p>
            <a:pPr marL="285750" indent="-285750" algn="l">
              <a:buFont typeface="Arial"/>
              <a:buChar char="•"/>
            </a:pPr>
            <a:r>
              <a:rPr lang="en-US" dirty="0">
                <a:solidFill>
                  <a:srgbClr val="212121"/>
                </a:solidFill>
              </a:rPr>
              <a:t>1066: With the </a:t>
            </a:r>
            <a:r>
              <a:rPr lang="en-US" b="1" dirty="0">
                <a:solidFill>
                  <a:srgbClr val="212121"/>
                </a:solidFill>
              </a:rPr>
              <a:t>Battle of Hastings </a:t>
            </a:r>
            <a:r>
              <a:rPr lang="en-US" dirty="0">
                <a:solidFill>
                  <a:srgbClr val="212121"/>
                </a:solidFill>
              </a:rPr>
              <a:t>William of Normandy became the King and united England and Normandy. William divided all land into manors and established the feudal system.</a:t>
            </a:r>
          </a:p>
          <a:p>
            <a:pPr marL="285750" indent="-285750" algn="l">
              <a:buFont typeface="Arial"/>
              <a:buChar char="•"/>
            </a:pPr>
            <a:endParaRPr lang="en-US" dirty="0">
              <a:solidFill>
                <a:srgbClr val="212121"/>
              </a:solidFill>
            </a:endParaRPr>
          </a:p>
          <a:p>
            <a:pPr marL="285750" indent="-285750" algn="l">
              <a:buFont typeface="Arial"/>
              <a:buChar char="•"/>
            </a:pPr>
            <a:r>
              <a:rPr lang="en-US" dirty="0">
                <a:solidFill>
                  <a:srgbClr val="212121"/>
                </a:solidFill>
              </a:rPr>
              <a:t>1170: </a:t>
            </a:r>
            <a:r>
              <a:rPr lang="en-US" b="1" dirty="0">
                <a:solidFill>
                  <a:srgbClr val="212121"/>
                </a:solidFill>
              </a:rPr>
              <a:t>Murder of Thomas Becket</a:t>
            </a:r>
            <a:r>
              <a:rPr lang="en-US" dirty="0">
                <a:solidFill>
                  <a:srgbClr val="212121"/>
                </a:solidFill>
              </a:rPr>
              <a:t>, Archbishop of Canterbury. He opposed Henry’s reform, and for that he was assassinated.</a:t>
            </a:r>
          </a:p>
          <a:p>
            <a:pPr algn="l"/>
            <a:endParaRPr lang="en-US" dirty="0">
              <a:solidFill>
                <a:srgbClr val="212121"/>
              </a:solidFill>
            </a:endParaRPr>
          </a:p>
          <a:p>
            <a:pPr marL="285750" indent="-285750" algn="l">
              <a:buFont typeface="Arial"/>
              <a:buChar char="•"/>
            </a:pPr>
            <a:r>
              <a:rPr lang="en-US" dirty="0">
                <a:solidFill>
                  <a:srgbClr val="212121"/>
                </a:solidFill>
              </a:rPr>
              <a:t>1295: Edward I inaugurated the first representative parliament, </a:t>
            </a:r>
            <a:r>
              <a:rPr lang="en-US" b="1" dirty="0">
                <a:solidFill>
                  <a:srgbClr val="212121"/>
                </a:solidFill>
              </a:rPr>
              <a:t>The model parliament.</a:t>
            </a:r>
          </a:p>
          <a:p>
            <a:pPr marL="285750" indent="-285750" algn="l">
              <a:buFont typeface="Arial"/>
              <a:buChar char="•"/>
            </a:pPr>
            <a:endParaRPr lang="en-US" dirty="0">
              <a:solidFill>
                <a:srgbClr val="212121"/>
              </a:solidFill>
            </a:endParaRPr>
          </a:p>
        </p:txBody>
      </p:sp>
      <p:sp>
        <p:nvSpPr>
          <p:cNvPr id="7" name="CasellaDiTesto 6">
            <a:extLst>
              <a:ext uri="{FF2B5EF4-FFF2-40B4-BE49-F238E27FC236}">
                <a16:creationId xmlns:a16="http://schemas.microsoft.com/office/drawing/2014/main" id="{8E67A8E9-393F-412F-A6B2-878AF1B0B06F}"/>
              </a:ext>
            </a:extLst>
          </p:cNvPr>
          <p:cNvSpPr txBox="1"/>
          <p:nvPr/>
        </p:nvSpPr>
        <p:spPr>
          <a:xfrm>
            <a:off x="4905828" y="173843"/>
            <a:ext cx="4223657" cy="461665"/>
          </a:xfrm>
          <a:prstGeom prst="rect">
            <a:avLst/>
          </a:prstGeom>
          <a:noFill/>
        </p:spPr>
        <p:txBody>
          <a:bodyPr wrap="square" rtlCol="0">
            <a:spAutoFit/>
          </a:bodyPr>
          <a:lstStyle/>
          <a:p>
            <a:r>
              <a:rPr lang="it-IT" sz="2400" dirty="0" err="1">
                <a:solidFill>
                  <a:schemeClr val="accent5">
                    <a:lumMod val="75000"/>
                  </a:schemeClr>
                </a:solidFill>
              </a:rPr>
              <a:t>Early</a:t>
            </a:r>
            <a:r>
              <a:rPr lang="it-IT" sz="2400" dirty="0">
                <a:solidFill>
                  <a:schemeClr val="accent5">
                    <a:lumMod val="75000"/>
                  </a:schemeClr>
                </a:solidFill>
              </a:rPr>
              <a:t> Middle </a:t>
            </a:r>
            <a:r>
              <a:rPr lang="it-IT" sz="2400" dirty="0" err="1">
                <a:solidFill>
                  <a:schemeClr val="accent5">
                    <a:lumMod val="75000"/>
                  </a:schemeClr>
                </a:solidFill>
              </a:rPr>
              <a:t>Ages</a:t>
            </a:r>
            <a:endParaRPr lang="en-GB" sz="2400" dirty="0">
              <a:solidFill>
                <a:schemeClr val="accent5">
                  <a:lumMod val="75000"/>
                </a:schemeClr>
              </a:solidFill>
            </a:endParaRPr>
          </a:p>
        </p:txBody>
      </p:sp>
    </p:spTree>
    <p:extLst>
      <p:ext uri="{BB962C8B-B14F-4D97-AF65-F5344CB8AC3E}">
        <p14:creationId xmlns:p14="http://schemas.microsoft.com/office/powerpoint/2010/main" val="2930574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639AC4-B296-4F3F-8080-626154D70E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0" name="Straight Connector 9">
            <a:extLst>
              <a:ext uri="{FF2B5EF4-FFF2-40B4-BE49-F238E27FC236}">
                <a16:creationId xmlns:a16="http://schemas.microsoft.com/office/drawing/2014/main" id="{172F4560-9994-45CF-A1D6-E83E1A530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2" name="Rectangle 11">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olo 1">
            <a:extLst>
              <a:ext uri="{FF2B5EF4-FFF2-40B4-BE49-F238E27FC236}">
                <a16:creationId xmlns:a16="http://schemas.microsoft.com/office/drawing/2014/main" id="{F046D656-D194-450A-B2D1-145681360F1B}"/>
              </a:ext>
            </a:extLst>
          </p:cNvPr>
          <p:cNvSpPr>
            <a:spLocks noGrp="1"/>
          </p:cNvSpPr>
          <p:nvPr>
            <p:ph type="title"/>
          </p:nvPr>
        </p:nvSpPr>
        <p:spPr>
          <a:xfrm>
            <a:off x="952108" y="954756"/>
            <a:ext cx="2730414" cy="4946003"/>
          </a:xfrm>
        </p:spPr>
        <p:txBody>
          <a:bodyPr vert="horz" lIns="91440" tIns="45720" rIns="91440" bIns="45720" rtlCol="0" anchor="ctr">
            <a:normAutofit/>
          </a:bodyPr>
          <a:lstStyle/>
          <a:p>
            <a:pPr algn="ctr"/>
            <a:r>
              <a:rPr lang="en-US" sz="3600">
                <a:solidFill>
                  <a:srgbClr val="FFFFFF"/>
                </a:solidFill>
              </a:rPr>
              <a:t>THE CULTURAL CONTEXT</a:t>
            </a:r>
          </a:p>
        </p:txBody>
      </p:sp>
      <p:sp>
        <p:nvSpPr>
          <p:cNvPr id="18" name="Rectangle 17">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testo 2">
            <a:extLst>
              <a:ext uri="{FF2B5EF4-FFF2-40B4-BE49-F238E27FC236}">
                <a16:creationId xmlns:a16="http://schemas.microsoft.com/office/drawing/2014/main" id="{95629581-4778-4E02-A24F-E117AEFF1AEE}"/>
              </a:ext>
            </a:extLst>
          </p:cNvPr>
          <p:cNvSpPr>
            <a:spLocks noGrp="1"/>
          </p:cNvSpPr>
          <p:nvPr>
            <p:ph type="body" idx="1"/>
          </p:nvPr>
        </p:nvSpPr>
        <p:spPr>
          <a:xfrm>
            <a:off x="5113225" y="954756"/>
            <a:ext cx="7075600" cy="7148945"/>
          </a:xfrm>
        </p:spPr>
        <p:txBody>
          <a:bodyPr vert="horz" lIns="91440" tIns="45720" rIns="91440" bIns="45720" rtlCol="0" anchor="ctr">
            <a:normAutofit/>
          </a:bodyPr>
          <a:lstStyle/>
          <a:p>
            <a:pPr marL="285750" indent="-285750">
              <a:buFont typeface="Arial"/>
              <a:buChar char="•"/>
            </a:pPr>
            <a:r>
              <a:rPr lang="en-US" dirty="0">
                <a:solidFill>
                  <a:srgbClr val="212121"/>
                </a:solidFill>
              </a:rPr>
              <a:t>1315-1317: </a:t>
            </a:r>
            <a:r>
              <a:rPr lang="en-US" b="1" dirty="0">
                <a:solidFill>
                  <a:srgbClr val="212121"/>
                </a:solidFill>
              </a:rPr>
              <a:t>The Great </a:t>
            </a:r>
            <a:r>
              <a:rPr lang="en-US" b="1" dirty="0" err="1">
                <a:solidFill>
                  <a:srgbClr val="212121"/>
                </a:solidFill>
              </a:rPr>
              <a:t>Famin</a:t>
            </a:r>
            <a:r>
              <a:rPr lang="en-US" b="1" dirty="0">
                <a:solidFill>
                  <a:srgbClr val="212121"/>
                </a:solidFill>
              </a:rPr>
              <a:t> </a:t>
            </a:r>
            <a:r>
              <a:rPr lang="en-US" dirty="0">
                <a:solidFill>
                  <a:srgbClr val="212121"/>
                </a:solidFill>
              </a:rPr>
              <a:t>caused the death from hunger and disease of a large portion of the population.</a:t>
            </a:r>
          </a:p>
          <a:p>
            <a:pPr marL="285750" indent="-285750">
              <a:buFont typeface="Arial"/>
              <a:buChar char="•"/>
            </a:pPr>
            <a:endParaRPr lang="en-US" dirty="0">
              <a:solidFill>
                <a:srgbClr val="212121"/>
              </a:solidFill>
            </a:endParaRPr>
          </a:p>
          <a:p>
            <a:pPr marL="285750" indent="-285750">
              <a:buFont typeface="Arial"/>
              <a:buChar char="•"/>
            </a:pPr>
            <a:r>
              <a:rPr lang="en-US" dirty="0">
                <a:solidFill>
                  <a:srgbClr val="212121"/>
                </a:solidFill>
              </a:rPr>
              <a:t>1337-1453: </a:t>
            </a:r>
            <a:r>
              <a:rPr lang="en-US" b="1" dirty="0">
                <a:solidFill>
                  <a:srgbClr val="212121"/>
                </a:solidFill>
              </a:rPr>
              <a:t>Hundred Years’ War </a:t>
            </a:r>
            <a:r>
              <a:rPr lang="en-US" dirty="0">
                <a:solidFill>
                  <a:srgbClr val="212121"/>
                </a:solidFill>
              </a:rPr>
              <a:t>between France and Britain, in the end the English lost the main part of possession on the foreign country.</a:t>
            </a:r>
          </a:p>
          <a:p>
            <a:pPr marL="285750" indent="-285750">
              <a:buFont typeface="Arial"/>
              <a:buChar char="•"/>
            </a:pPr>
            <a:endParaRPr lang="en-US" dirty="0">
              <a:solidFill>
                <a:srgbClr val="212121"/>
              </a:solidFill>
            </a:endParaRPr>
          </a:p>
          <a:p>
            <a:pPr marL="285750" indent="-285750">
              <a:buFont typeface="Arial"/>
              <a:buChar char="•"/>
            </a:pPr>
            <a:r>
              <a:rPr lang="en-US" dirty="0">
                <a:solidFill>
                  <a:srgbClr val="212121"/>
                </a:solidFill>
              </a:rPr>
              <a:t>1346-1350: </a:t>
            </a:r>
            <a:r>
              <a:rPr lang="en-US" b="1" dirty="0">
                <a:solidFill>
                  <a:srgbClr val="212121"/>
                </a:solidFill>
              </a:rPr>
              <a:t>The Black Death </a:t>
            </a:r>
            <a:r>
              <a:rPr lang="en-US" dirty="0">
                <a:solidFill>
                  <a:srgbClr val="212121"/>
                </a:solidFill>
              </a:rPr>
              <a:t>was the most deadly epidemic of the Middle Ages in Europe. Huge number of people died and economic, political power, feudal system and the Church were weakened</a:t>
            </a:r>
          </a:p>
          <a:p>
            <a:pPr marL="285750" indent="-285750">
              <a:buFont typeface="Arial"/>
              <a:buChar char="•"/>
            </a:pPr>
            <a:endParaRPr lang="en-US" dirty="0">
              <a:solidFill>
                <a:srgbClr val="212121"/>
              </a:solidFill>
            </a:endParaRPr>
          </a:p>
          <a:p>
            <a:pPr marL="285750" indent="-285750">
              <a:buFont typeface="Arial"/>
              <a:buChar char="•"/>
            </a:pPr>
            <a:r>
              <a:rPr lang="en-US" dirty="0">
                <a:solidFill>
                  <a:srgbClr val="212121"/>
                </a:solidFill>
              </a:rPr>
              <a:t>1455-1485: </a:t>
            </a:r>
            <a:r>
              <a:rPr lang="en-US" b="1" dirty="0">
                <a:solidFill>
                  <a:srgbClr val="212121"/>
                </a:solidFill>
              </a:rPr>
              <a:t>The Wars of the Roses </a:t>
            </a:r>
            <a:r>
              <a:rPr lang="en-US" dirty="0">
                <a:solidFill>
                  <a:srgbClr val="212121"/>
                </a:solidFill>
              </a:rPr>
              <a:t>is a bloody civil war between the Houses of Lancaster and York for the accession to the throne. The war ended with the accession of the Tudors to the English throne.</a:t>
            </a:r>
          </a:p>
          <a:p>
            <a:pPr marL="285750" indent="-285750">
              <a:buFont typeface="Arial"/>
              <a:buChar char="•"/>
            </a:pPr>
            <a:endParaRPr lang="en-US" dirty="0">
              <a:solidFill>
                <a:srgbClr val="212121"/>
              </a:solidFill>
            </a:endParaRPr>
          </a:p>
          <a:p>
            <a:pPr>
              <a:buFont typeface="Arial"/>
              <a:buChar char="•"/>
            </a:pPr>
            <a:endParaRPr lang="en-US" dirty="0">
              <a:solidFill>
                <a:srgbClr val="212121"/>
              </a:solidFill>
            </a:endParaRPr>
          </a:p>
          <a:p>
            <a:pPr>
              <a:buFont typeface="Arial"/>
              <a:buChar char="•"/>
            </a:pPr>
            <a:endParaRPr lang="en-US" dirty="0">
              <a:solidFill>
                <a:srgbClr val="212121"/>
              </a:solidFill>
            </a:endParaRPr>
          </a:p>
        </p:txBody>
      </p:sp>
      <p:sp>
        <p:nvSpPr>
          <p:cNvPr id="4" name="CasellaDiTesto 3">
            <a:extLst>
              <a:ext uri="{FF2B5EF4-FFF2-40B4-BE49-F238E27FC236}">
                <a16:creationId xmlns:a16="http://schemas.microsoft.com/office/drawing/2014/main" id="{191D2C24-571A-4553-BB09-A73EE8ED85AA}"/>
              </a:ext>
            </a:extLst>
          </p:cNvPr>
          <p:cNvSpPr txBox="1"/>
          <p:nvPr/>
        </p:nvSpPr>
        <p:spPr>
          <a:xfrm>
            <a:off x="5320145" y="239067"/>
            <a:ext cx="3338811" cy="461665"/>
          </a:xfrm>
          <a:prstGeom prst="rect">
            <a:avLst/>
          </a:prstGeom>
          <a:noFill/>
        </p:spPr>
        <p:txBody>
          <a:bodyPr wrap="square" rtlCol="0">
            <a:spAutoFit/>
          </a:bodyPr>
          <a:lstStyle/>
          <a:p>
            <a:r>
              <a:rPr lang="it-IT" sz="2400" dirty="0">
                <a:solidFill>
                  <a:schemeClr val="accent5">
                    <a:lumMod val="75000"/>
                  </a:schemeClr>
                </a:solidFill>
              </a:rPr>
              <a:t>Late Middle </a:t>
            </a:r>
            <a:r>
              <a:rPr lang="it-IT" sz="2400" dirty="0" err="1">
                <a:solidFill>
                  <a:schemeClr val="accent5">
                    <a:lumMod val="75000"/>
                  </a:schemeClr>
                </a:solidFill>
              </a:rPr>
              <a:t>Ages</a:t>
            </a:r>
            <a:endParaRPr lang="en-GB" sz="2400" dirty="0">
              <a:solidFill>
                <a:schemeClr val="accent5">
                  <a:lumMod val="75000"/>
                </a:schemeClr>
              </a:solidFill>
            </a:endParaRPr>
          </a:p>
        </p:txBody>
      </p:sp>
    </p:spTree>
    <p:extLst>
      <p:ext uri="{BB962C8B-B14F-4D97-AF65-F5344CB8AC3E}">
        <p14:creationId xmlns:p14="http://schemas.microsoft.com/office/powerpoint/2010/main" val="3603355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D495F9-EEAB-4494-81BF-00C2930BD889}"/>
              </a:ext>
            </a:extLst>
          </p:cNvPr>
          <p:cNvSpPr>
            <a:spLocks noGrp="1"/>
          </p:cNvSpPr>
          <p:nvPr>
            <p:ph type="title"/>
          </p:nvPr>
        </p:nvSpPr>
        <p:spPr>
          <a:xfrm>
            <a:off x="1339532" y="722509"/>
            <a:ext cx="9601196" cy="1303867"/>
          </a:xfrm>
        </p:spPr>
        <p:txBody>
          <a:bodyPr/>
          <a:lstStyle/>
          <a:p>
            <a:r>
              <a:rPr lang="it-IT" dirty="0"/>
              <a:t>THE PAST IN THE PRESENT</a:t>
            </a:r>
          </a:p>
        </p:txBody>
      </p:sp>
      <p:sp>
        <p:nvSpPr>
          <p:cNvPr id="3" name="Segnaposto contenuto 2">
            <a:extLst>
              <a:ext uri="{FF2B5EF4-FFF2-40B4-BE49-F238E27FC236}">
                <a16:creationId xmlns:a16="http://schemas.microsoft.com/office/drawing/2014/main" id="{3CB3C3F0-D41A-44D3-A35F-B7941BC3F49B}"/>
              </a:ext>
            </a:extLst>
          </p:cNvPr>
          <p:cNvSpPr>
            <a:spLocks noGrp="1"/>
          </p:cNvSpPr>
          <p:nvPr>
            <p:ph sz="half" idx="1"/>
          </p:nvPr>
        </p:nvSpPr>
        <p:spPr>
          <a:xfrm>
            <a:off x="1067066" y="2427798"/>
            <a:ext cx="4718304" cy="3310128"/>
          </a:xfrm>
        </p:spPr>
        <p:txBody>
          <a:bodyPr/>
          <a:lstStyle/>
          <a:p>
            <a:pPr marL="0" indent="0">
              <a:lnSpc>
                <a:spcPct val="107000"/>
              </a:lnSpc>
              <a:spcAft>
                <a:spcPts val="800"/>
              </a:spcAft>
              <a:buNone/>
            </a:pPr>
            <a:r>
              <a:rPr lang="en-GB" sz="1800" b="1" dirty="0">
                <a:effectLst/>
                <a:latin typeface="Modern Love" panose="020B0604020202020204" pitchFamily="82" charset="0"/>
                <a:ea typeface="Calibri" panose="020F0502020204030204" pitchFamily="34" charset="0"/>
                <a:cs typeface="Times New Roman" panose="02020603050405020304" pitchFamily="18" charset="0"/>
              </a:rPr>
              <a:t>Castles:</a:t>
            </a:r>
            <a:endParaRPr lang="it-IT" sz="1800" b="1" dirty="0">
              <a:effectLst/>
              <a:latin typeface="Modern Love" panose="020B0604020202020204" pitchFamily="82" charset="0"/>
              <a:ea typeface="Calibri" panose="020F0502020204030204" pitchFamily="34" charset="0"/>
              <a:cs typeface="Times New Roman" panose="02020603050405020304" pitchFamily="18" charset="0"/>
            </a:endParaRP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Castle building was common in Britain after the invasion and conquest by the Normans in 1066.The Clifford’s Tower is one of the earliest buildings constructed in the High Middle Ages still standing today.</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contenuto 3">
            <a:extLst>
              <a:ext uri="{FF2B5EF4-FFF2-40B4-BE49-F238E27FC236}">
                <a16:creationId xmlns:a16="http://schemas.microsoft.com/office/drawing/2014/main" id="{25218215-F000-43D3-A714-454592F8E78C}"/>
              </a:ext>
            </a:extLst>
          </p:cNvPr>
          <p:cNvSpPr>
            <a:spLocks noGrp="1"/>
          </p:cNvSpPr>
          <p:nvPr>
            <p:ph sz="half" idx="2"/>
          </p:nvPr>
        </p:nvSpPr>
        <p:spPr>
          <a:xfrm>
            <a:off x="6181344" y="2427798"/>
            <a:ext cx="4718304" cy="3442650"/>
          </a:xfrm>
        </p:spPr>
        <p:txBody>
          <a:bodyPr/>
          <a:lstStyle/>
          <a:p>
            <a:pPr marL="0" indent="0">
              <a:lnSpc>
                <a:spcPct val="107000"/>
              </a:lnSpc>
              <a:spcAft>
                <a:spcPts val="800"/>
              </a:spcAft>
              <a:buNone/>
            </a:pPr>
            <a:r>
              <a:rPr lang="en-GB" sz="1800" b="1" dirty="0">
                <a:effectLst/>
                <a:latin typeface="Modern Love" panose="04090805081005020601" pitchFamily="82" charset="0"/>
                <a:ea typeface="Calibri" panose="020F0502020204030204" pitchFamily="34" charset="0"/>
                <a:cs typeface="Times New Roman" panose="02020603050405020304" pitchFamily="18" charset="0"/>
              </a:rPr>
              <a:t>Gothic Architecture:</a:t>
            </a:r>
            <a:endParaRPr lang="it-IT" sz="1800" b="1" dirty="0">
              <a:effectLst/>
              <a:latin typeface="Modern Love" panose="04090805081005020601" pitchFamily="82" charset="0"/>
              <a:ea typeface="Calibri" panose="020F0502020204030204" pitchFamily="34" charset="0"/>
              <a:cs typeface="Times New Roman" panose="02020603050405020304" pitchFamily="18" charset="0"/>
            </a:endParaRP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gothic architecture flourished in the high and late medieval periods. The Gothic style is characterized using ‘flying buttresses’ and pointed arches, techniques which allowed interiors to be higher, lighter and more airy and ornate spaces.</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E9693A10-E508-49DE-BCE1-A40E48371E04}"/>
              </a:ext>
            </a:extLst>
          </p:cNvPr>
          <p:cNvPicPr>
            <a:picLocks noChangeAspect="1"/>
          </p:cNvPicPr>
          <p:nvPr/>
        </p:nvPicPr>
        <p:blipFill>
          <a:blip r:embed="rId2"/>
          <a:stretch>
            <a:fillRect/>
          </a:stretch>
        </p:blipFill>
        <p:spPr>
          <a:xfrm>
            <a:off x="3167269" y="4158179"/>
            <a:ext cx="2504661" cy="1871973"/>
          </a:xfrm>
          <a:prstGeom prst="rect">
            <a:avLst/>
          </a:prstGeom>
        </p:spPr>
      </p:pic>
      <p:pic>
        <p:nvPicPr>
          <p:cNvPr id="6" name="Immagine 5">
            <a:extLst>
              <a:ext uri="{FF2B5EF4-FFF2-40B4-BE49-F238E27FC236}">
                <a16:creationId xmlns:a16="http://schemas.microsoft.com/office/drawing/2014/main" id="{1B5DAEE0-0EFD-4171-9673-C4E85B09F5BC}"/>
              </a:ext>
            </a:extLst>
          </p:cNvPr>
          <p:cNvPicPr>
            <a:picLocks noChangeAspect="1"/>
          </p:cNvPicPr>
          <p:nvPr/>
        </p:nvPicPr>
        <p:blipFill>
          <a:blip r:embed="rId3"/>
          <a:stretch>
            <a:fillRect/>
          </a:stretch>
        </p:blipFill>
        <p:spPr>
          <a:xfrm>
            <a:off x="8148551" y="4334139"/>
            <a:ext cx="2539061" cy="1696013"/>
          </a:xfrm>
          <a:prstGeom prst="rect">
            <a:avLst/>
          </a:prstGeom>
        </p:spPr>
      </p:pic>
    </p:spTree>
    <p:extLst>
      <p:ext uri="{BB962C8B-B14F-4D97-AF65-F5344CB8AC3E}">
        <p14:creationId xmlns:p14="http://schemas.microsoft.com/office/powerpoint/2010/main" val="1853679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F54671-3CDC-470D-9D71-D4D946A23E94}"/>
              </a:ext>
            </a:extLst>
          </p:cNvPr>
          <p:cNvSpPr>
            <a:spLocks noGrp="1"/>
          </p:cNvSpPr>
          <p:nvPr>
            <p:ph type="title"/>
          </p:nvPr>
        </p:nvSpPr>
        <p:spPr/>
        <p:txBody>
          <a:bodyPr/>
          <a:lstStyle/>
          <a:p>
            <a:r>
              <a:rPr lang="it-IT" dirty="0"/>
              <a:t>THE PAST IN THE PRESENT</a:t>
            </a:r>
          </a:p>
        </p:txBody>
      </p:sp>
      <p:sp>
        <p:nvSpPr>
          <p:cNvPr id="3" name="Segnaposto contenuto 2">
            <a:extLst>
              <a:ext uri="{FF2B5EF4-FFF2-40B4-BE49-F238E27FC236}">
                <a16:creationId xmlns:a16="http://schemas.microsoft.com/office/drawing/2014/main" id="{BFCE1050-97D7-4929-B4F8-9D6B162EFD81}"/>
              </a:ext>
            </a:extLst>
          </p:cNvPr>
          <p:cNvSpPr>
            <a:spLocks noGrp="1"/>
          </p:cNvSpPr>
          <p:nvPr>
            <p:ph idx="1"/>
          </p:nvPr>
        </p:nvSpPr>
        <p:spPr>
          <a:xfrm>
            <a:off x="6096000" y="795130"/>
            <a:ext cx="4149402" cy="2125501"/>
          </a:xfrm>
        </p:spPr>
        <p:txBody>
          <a:bodyPr/>
          <a:lstStyle/>
          <a:p>
            <a:pPr marL="0" indent="0">
              <a:buNone/>
            </a:pPr>
            <a:r>
              <a:rPr lang="en-GB" sz="1800" b="1" dirty="0">
                <a:effectLst/>
                <a:latin typeface="Modern Love" panose="04090805081005020601" pitchFamily="82" charset="0"/>
                <a:ea typeface="Calibri" panose="020F0502020204030204" pitchFamily="34" charset="0"/>
                <a:cs typeface="Times New Roman" panose="02020603050405020304" pitchFamily="18" charset="0"/>
              </a:rPr>
              <a:t>The Lord of the Manor</a:t>
            </a:r>
            <a:endParaRPr lang="it-IT" sz="1800" b="1" dirty="0">
              <a:effectLst/>
              <a:latin typeface="Modern Love" panose="04090805081005020601" pitchFamily="82" charset="0"/>
              <a:ea typeface="Calibri" panose="020F0502020204030204" pitchFamily="34" charset="0"/>
              <a:cs typeface="Times New Roman" panose="02020603050405020304" pitchFamily="18" charset="0"/>
            </a:endParaRP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Medieval manor houses were owned by the wealthy. The village layout of medieval times can still be seen in the centre of many rural English villages</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it-IT" dirty="0"/>
          </a:p>
        </p:txBody>
      </p:sp>
      <p:sp>
        <p:nvSpPr>
          <p:cNvPr id="4" name="Segnaposto testo 3">
            <a:extLst>
              <a:ext uri="{FF2B5EF4-FFF2-40B4-BE49-F238E27FC236}">
                <a16:creationId xmlns:a16="http://schemas.microsoft.com/office/drawing/2014/main" id="{32CCBA77-C26C-4E36-B0C8-CF9C1EF145E6}"/>
              </a:ext>
            </a:extLst>
          </p:cNvPr>
          <p:cNvSpPr>
            <a:spLocks noGrp="1"/>
          </p:cNvSpPr>
          <p:nvPr>
            <p:ph type="body" sz="half" idx="2"/>
          </p:nvPr>
        </p:nvSpPr>
        <p:spPr>
          <a:xfrm>
            <a:off x="1293811" y="3031062"/>
            <a:ext cx="3718455" cy="2438404"/>
          </a:xfrm>
        </p:spPr>
        <p:txBody>
          <a:bodyPr/>
          <a:lstStyle/>
          <a:p>
            <a:pPr algn="l"/>
            <a:r>
              <a:rPr lang="en-GB" sz="1800" b="1" dirty="0">
                <a:effectLst/>
                <a:latin typeface="Modern Love" panose="04090805081005020601" pitchFamily="82" charset="0"/>
                <a:ea typeface="Calibri" panose="020F0502020204030204" pitchFamily="34" charset="0"/>
                <a:cs typeface="Times New Roman" panose="02020603050405020304" pitchFamily="18" charset="0"/>
              </a:rPr>
              <a:t>Herbalism</a:t>
            </a:r>
            <a:endParaRPr lang="it-IT" sz="1800" b="1" dirty="0">
              <a:effectLst/>
              <a:latin typeface="Modern Love" panose="04090805081005020601" pitchFamily="82" charset="0"/>
              <a:ea typeface="Calibri" panose="020F0502020204030204" pitchFamily="34" charset="0"/>
              <a:cs typeface="Times New Roman" panose="02020603050405020304" pitchFamily="18" charset="0"/>
            </a:endParaRPr>
          </a:p>
          <a:p>
            <a:pPr algn="l"/>
            <a:r>
              <a:rPr lang="en-GB" sz="1800" dirty="0">
                <a:effectLst/>
                <a:latin typeface="Calibri" panose="020F0502020204030204" pitchFamily="34" charset="0"/>
                <a:ea typeface="Calibri" panose="020F0502020204030204" pitchFamily="34" charset="0"/>
                <a:cs typeface="Times New Roman" panose="02020603050405020304" pitchFamily="18" charset="0"/>
              </a:rPr>
              <a:t>An important form of medicine in the Middle Ages was Herbalism, whose curative powers are still valued today.</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672EBC2A-86AA-4E42-A587-8E9C80FCB6D6}"/>
              </a:ext>
            </a:extLst>
          </p:cNvPr>
          <p:cNvPicPr>
            <a:picLocks noChangeAspect="1"/>
          </p:cNvPicPr>
          <p:nvPr/>
        </p:nvPicPr>
        <p:blipFill>
          <a:blip r:embed="rId2"/>
          <a:stretch>
            <a:fillRect/>
          </a:stretch>
        </p:blipFill>
        <p:spPr>
          <a:xfrm>
            <a:off x="5012266" y="3937370"/>
            <a:ext cx="3037203" cy="2023537"/>
          </a:xfrm>
          <a:prstGeom prst="rect">
            <a:avLst/>
          </a:prstGeom>
        </p:spPr>
      </p:pic>
      <p:pic>
        <p:nvPicPr>
          <p:cNvPr id="6" name="Immagine 5">
            <a:extLst>
              <a:ext uri="{FF2B5EF4-FFF2-40B4-BE49-F238E27FC236}">
                <a16:creationId xmlns:a16="http://schemas.microsoft.com/office/drawing/2014/main" id="{A3BB2709-DAD0-47A6-B009-9F94219A39B2}"/>
              </a:ext>
            </a:extLst>
          </p:cNvPr>
          <p:cNvPicPr>
            <a:picLocks noChangeAspect="1"/>
          </p:cNvPicPr>
          <p:nvPr/>
        </p:nvPicPr>
        <p:blipFill rotWithShape="1">
          <a:blip r:embed="rId3"/>
          <a:srcRect l="-1" t="-54" r="-980" b="10306"/>
          <a:stretch/>
        </p:blipFill>
        <p:spPr>
          <a:xfrm>
            <a:off x="8112977" y="2527852"/>
            <a:ext cx="3394627" cy="2210980"/>
          </a:xfrm>
          <a:prstGeom prst="rect">
            <a:avLst/>
          </a:prstGeom>
        </p:spPr>
      </p:pic>
      <p:pic>
        <p:nvPicPr>
          <p:cNvPr id="8" name="Elemento grafico 7" descr="Freccia linea: curva antioraria">
            <a:extLst>
              <a:ext uri="{FF2B5EF4-FFF2-40B4-BE49-F238E27FC236}">
                <a16:creationId xmlns:a16="http://schemas.microsoft.com/office/drawing/2014/main" id="{8A132503-5D8D-48C6-9868-F4B5FFC6DA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567703">
            <a:off x="3344480" y="4289842"/>
            <a:ext cx="1318591" cy="1318591"/>
          </a:xfrm>
          <a:prstGeom prst="rect">
            <a:avLst/>
          </a:prstGeom>
        </p:spPr>
      </p:pic>
    </p:spTree>
    <p:extLst>
      <p:ext uri="{BB962C8B-B14F-4D97-AF65-F5344CB8AC3E}">
        <p14:creationId xmlns:p14="http://schemas.microsoft.com/office/powerpoint/2010/main" val="4165096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03C404-6184-4F1E-91B3-4D2071123183}"/>
              </a:ext>
            </a:extLst>
          </p:cNvPr>
          <p:cNvSpPr>
            <a:spLocks noGrp="1"/>
          </p:cNvSpPr>
          <p:nvPr>
            <p:ph type="title"/>
          </p:nvPr>
        </p:nvSpPr>
        <p:spPr/>
        <p:txBody>
          <a:bodyPr/>
          <a:lstStyle/>
          <a:p>
            <a:r>
              <a:rPr lang="it-IT" dirty="0"/>
              <a:t>THE PAST IN THE PRESENT</a:t>
            </a:r>
          </a:p>
        </p:txBody>
      </p:sp>
      <p:sp>
        <p:nvSpPr>
          <p:cNvPr id="3" name="Segnaposto contenuto 2">
            <a:extLst>
              <a:ext uri="{FF2B5EF4-FFF2-40B4-BE49-F238E27FC236}">
                <a16:creationId xmlns:a16="http://schemas.microsoft.com/office/drawing/2014/main" id="{6722B220-8390-4B66-962F-6988A63E2F9F}"/>
              </a:ext>
            </a:extLst>
          </p:cNvPr>
          <p:cNvSpPr>
            <a:spLocks noGrp="1"/>
          </p:cNvSpPr>
          <p:nvPr>
            <p:ph sz="half" idx="1"/>
          </p:nvPr>
        </p:nvSpPr>
        <p:spPr>
          <a:xfrm>
            <a:off x="1298448" y="2560320"/>
            <a:ext cx="4515529" cy="3310128"/>
          </a:xfrm>
        </p:spPr>
        <p:txBody>
          <a:bodyPr>
            <a:normAutofit/>
          </a:bodyPr>
          <a:lstStyle/>
          <a:p>
            <a:pPr marL="0" indent="0">
              <a:buNone/>
            </a:pPr>
            <a:r>
              <a:rPr lang="en-GB" sz="1800" b="1" dirty="0">
                <a:effectLst/>
                <a:latin typeface="Modern Love" panose="04090805081005020601" pitchFamily="82" charset="0"/>
                <a:ea typeface="Calibri" panose="020F0502020204030204" pitchFamily="34" charset="0"/>
                <a:cs typeface="Times New Roman" panose="02020603050405020304" pitchFamily="18" charset="0"/>
              </a:rPr>
              <a:t>Medieval Gardens </a:t>
            </a:r>
            <a:endParaRPr lang="it-IT" sz="1800" b="1" dirty="0">
              <a:effectLst/>
              <a:latin typeface="Modern Love" panose="04090805081005020601" pitchFamily="82" charset="0"/>
              <a:ea typeface="Calibri" panose="020F0502020204030204" pitchFamily="34" charset="0"/>
              <a:cs typeface="Times New Roman" panose="02020603050405020304" pitchFamily="18" charset="0"/>
            </a:endParaRP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garden of a castle, manor or monastery, tended to be highly functional and herb gardens and vegetables gardens provided  food and medicinal products.</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Gardens were laid out in rectangular plots, with narrow paths between them.</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Other parts of the garden were dedicated to pleasure and relaxation.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contenuto 3">
            <a:extLst>
              <a:ext uri="{FF2B5EF4-FFF2-40B4-BE49-F238E27FC236}">
                <a16:creationId xmlns:a16="http://schemas.microsoft.com/office/drawing/2014/main" id="{DCCDB6F9-5923-42B7-B9AB-BA06AF5CCADB}"/>
              </a:ext>
            </a:extLst>
          </p:cNvPr>
          <p:cNvSpPr>
            <a:spLocks noGrp="1"/>
          </p:cNvSpPr>
          <p:nvPr>
            <p:ph sz="half" idx="2"/>
          </p:nvPr>
        </p:nvSpPr>
        <p:spPr/>
        <p:txBody>
          <a:bodyPr>
            <a:normAutofit/>
          </a:bodyPr>
          <a:lstStyle/>
          <a:p>
            <a:pPr marL="0" indent="0">
              <a:buNone/>
            </a:pPr>
            <a:r>
              <a:rPr lang="en-GB" sz="1600" b="1" dirty="0">
                <a:effectLst/>
                <a:latin typeface="Calibri" panose="020F0502020204030204" pitchFamily="34" charset="0"/>
                <a:ea typeface="Calibri" panose="020F0502020204030204" pitchFamily="34" charset="0"/>
                <a:cs typeface="Times New Roman" panose="02020603050405020304" pitchFamily="18" charset="0"/>
              </a:rPr>
              <a:t>Favourite vegetables</a:t>
            </a:r>
            <a:r>
              <a:rPr lang="en-GB" sz="1600" dirty="0">
                <a:effectLst/>
                <a:latin typeface="Calibri" panose="020F0502020204030204" pitchFamily="34" charset="0"/>
                <a:ea typeface="Calibri" panose="020F0502020204030204" pitchFamily="34" charset="0"/>
                <a:cs typeface="Times New Roman" panose="02020603050405020304" pitchFamily="18" charset="0"/>
              </a:rPr>
              <a:t>: fennel, cabbage, onion, garlic, leeks, radishes, parsnips, peas, lentils and beans,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600" b="1" dirty="0">
                <a:latin typeface="Calibri" panose="020F0502020204030204" pitchFamily="34" charset="0"/>
                <a:ea typeface="Calibri" panose="020F0502020204030204" pitchFamily="34" charset="0"/>
                <a:cs typeface="Times New Roman" panose="02020603050405020304" pitchFamily="18" charset="0"/>
              </a:rPr>
              <a:t>herbs</a:t>
            </a:r>
            <a:r>
              <a:rPr lang="en-GB" sz="1600" b="1" dirty="0">
                <a:effectLst/>
                <a:latin typeface="Calibri" panose="020F0502020204030204" pitchFamily="34" charset="0"/>
                <a:ea typeface="Calibri" panose="020F0502020204030204" pitchFamily="34" charset="0"/>
                <a:cs typeface="Times New Roman" panose="02020603050405020304" pitchFamily="18" charset="0"/>
              </a:rPr>
              <a:t>:</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savory</a:t>
            </a:r>
            <a:r>
              <a:rPr lang="en-GB" sz="1600" dirty="0">
                <a:effectLst/>
                <a:latin typeface="Calibri" panose="020F0502020204030204" pitchFamily="34" charset="0"/>
                <a:ea typeface="Calibri" panose="020F0502020204030204" pitchFamily="34" charset="0"/>
                <a:cs typeface="Times New Roman" panose="02020603050405020304" pitchFamily="18" charset="0"/>
              </a:rPr>
              <a:t>, costmary, fenugreek, rosemary, peppermint, rue, iris, sage, bergamot, mint, lovage, fennel and cumin</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16E31018-BBA5-4C06-ABE6-4E84B93BFCBB}"/>
              </a:ext>
            </a:extLst>
          </p:cNvPr>
          <p:cNvPicPr>
            <a:picLocks noChangeAspect="1"/>
          </p:cNvPicPr>
          <p:nvPr/>
        </p:nvPicPr>
        <p:blipFill>
          <a:blip r:embed="rId2"/>
          <a:stretch>
            <a:fillRect/>
          </a:stretch>
        </p:blipFill>
        <p:spPr>
          <a:xfrm>
            <a:off x="8540496" y="3863571"/>
            <a:ext cx="2833208" cy="2122171"/>
          </a:xfrm>
          <a:prstGeom prst="rect">
            <a:avLst/>
          </a:prstGeom>
        </p:spPr>
      </p:pic>
      <p:pic>
        <p:nvPicPr>
          <p:cNvPr id="6" name="Immagine 5">
            <a:extLst>
              <a:ext uri="{FF2B5EF4-FFF2-40B4-BE49-F238E27FC236}">
                <a16:creationId xmlns:a16="http://schemas.microsoft.com/office/drawing/2014/main" id="{568D6DC4-DFAF-4038-9AAC-8CFCE2A1A258}"/>
              </a:ext>
            </a:extLst>
          </p:cNvPr>
          <p:cNvPicPr>
            <a:picLocks noChangeAspect="1"/>
          </p:cNvPicPr>
          <p:nvPr/>
        </p:nvPicPr>
        <p:blipFill>
          <a:blip r:embed="rId3"/>
          <a:stretch>
            <a:fillRect/>
          </a:stretch>
        </p:blipFill>
        <p:spPr>
          <a:xfrm>
            <a:off x="5707288" y="4069610"/>
            <a:ext cx="2786717" cy="2172323"/>
          </a:xfrm>
          <a:prstGeom prst="rect">
            <a:avLst/>
          </a:prstGeom>
        </p:spPr>
      </p:pic>
    </p:spTree>
    <p:extLst>
      <p:ext uri="{BB962C8B-B14F-4D97-AF65-F5344CB8AC3E}">
        <p14:creationId xmlns:p14="http://schemas.microsoft.com/office/powerpoint/2010/main" val="2312731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2" name="Picture 9">
            <a:extLst>
              <a:ext uri="{FF2B5EF4-FFF2-40B4-BE49-F238E27FC236}">
                <a16:creationId xmlns:a16="http://schemas.microsoft.com/office/drawing/2014/main" id="{3ACE0436-0037-4A46-9C44-2EB95BF308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3" name="Straight Connector 11">
            <a:extLst>
              <a:ext uri="{FF2B5EF4-FFF2-40B4-BE49-F238E27FC236}">
                <a16:creationId xmlns:a16="http://schemas.microsoft.com/office/drawing/2014/main" id="{05E6FF9D-6599-42FC-BD0E-BAA1B1997D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4" name="Rectangle 13">
            <a:extLst>
              <a:ext uri="{FF2B5EF4-FFF2-40B4-BE49-F238E27FC236}">
                <a16:creationId xmlns:a16="http://schemas.microsoft.com/office/drawing/2014/main" id="{832A1E47-A968-404F-8DBE-B31240A9B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5">
            <a:extLst>
              <a:ext uri="{FF2B5EF4-FFF2-40B4-BE49-F238E27FC236}">
                <a16:creationId xmlns:a16="http://schemas.microsoft.com/office/drawing/2014/main" id="{E0DDDCF8-BC1A-4404-8ACA-D8D2BB4BE9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olo 1">
            <a:extLst>
              <a:ext uri="{FF2B5EF4-FFF2-40B4-BE49-F238E27FC236}">
                <a16:creationId xmlns:a16="http://schemas.microsoft.com/office/drawing/2014/main" id="{02F6FCC2-DFE0-42C2-B543-508059996BEB}"/>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2400" dirty="0"/>
              <a:t>THE PAST IN THE PRESENT</a:t>
            </a:r>
            <a:br>
              <a:rPr lang="en-US" sz="2400" dirty="0"/>
            </a:br>
            <a:endParaRPr lang="en-US" sz="2400" dirty="0"/>
          </a:p>
        </p:txBody>
      </p:sp>
      <p:cxnSp>
        <p:nvCxnSpPr>
          <p:cNvPr id="26" name="Straight Connector 17">
            <a:extLst>
              <a:ext uri="{FF2B5EF4-FFF2-40B4-BE49-F238E27FC236}">
                <a16:creationId xmlns:a16="http://schemas.microsoft.com/office/drawing/2014/main" id="{CBB3FB69-D504-412A-90F9-1D1BAA6AC8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Segnaposto testo 3">
            <a:extLst>
              <a:ext uri="{FF2B5EF4-FFF2-40B4-BE49-F238E27FC236}">
                <a16:creationId xmlns:a16="http://schemas.microsoft.com/office/drawing/2014/main" id="{B7E74B4F-5629-4AB3-9249-26F19F6E5C61}"/>
              </a:ext>
            </a:extLst>
          </p:cNvPr>
          <p:cNvSpPr>
            <a:spLocks noGrp="1"/>
          </p:cNvSpPr>
          <p:nvPr>
            <p:ph type="body" sz="half" idx="2"/>
          </p:nvPr>
        </p:nvSpPr>
        <p:spPr>
          <a:xfrm>
            <a:off x="1295401" y="2493774"/>
            <a:ext cx="3660057" cy="3382094"/>
          </a:xfrm>
        </p:spPr>
        <p:txBody>
          <a:bodyPr vert="horz" lIns="91440" tIns="45720" rIns="91440" bIns="45720" rtlCol="0" anchor="t">
            <a:normAutofit/>
          </a:bodyPr>
          <a:lstStyle/>
          <a:p>
            <a:pPr algn="l"/>
            <a:r>
              <a:rPr lang="en-US" sz="2000" b="1" dirty="0">
                <a:latin typeface="Modern Love" panose="04090805081005020601" pitchFamily="82" charset="0"/>
              </a:rPr>
              <a:t>An English Manor</a:t>
            </a:r>
          </a:p>
          <a:p>
            <a:pPr algn="l"/>
            <a:r>
              <a:rPr lang="en-US" sz="2000" dirty="0"/>
              <a:t>A rural village under the feudal system</a:t>
            </a:r>
          </a:p>
        </p:txBody>
      </p:sp>
      <p:pic>
        <p:nvPicPr>
          <p:cNvPr id="5" name="Segnaposto immagine 4">
            <a:extLst>
              <a:ext uri="{FF2B5EF4-FFF2-40B4-BE49-F238E27FC236}">
                <a16:creationId xmlns:a16="http://schemas.microsoft.com/office/drawing/2014/main" id="{8F090949-685D-47AA-B1E9-4E59931FB6F7}"/>
              </a:ext>
            </a:extLst>
          </p:cNvPr>
          <p:cNvPicPr>
            <a:picLocks noGrp="1" noChangeAspect="1"/>
          </p:cNvPicPr>
          <p:nvPr>
            <p:ph type="pic" idx="1"/>
          </p:nvPr>
        </p:nvPicPr>
        <p:blipFill rotWithShape="1">
          <a:blip r:embed="rId4"/>
          <a:srcRect l="26390" r="26390"/>
          <a:stretch/>
        </p:blipFill>
        <p:spPr>
          <a:xfrm>
            <a:off x="4955458" y="981239"/>
            <a:ext cx="6573933"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773693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655A67F-5DDB-478C-9E76-3ACBAA8B3DBA}"/>
              </a:ext>
            </a:extLst>
          </p:cNvPr>
          <p:cNvSpPr>
            <a:spLocks noGrp="1"/>
          </p:cNvSpPr>
          <p:nvPr>
            <p:ph type="title"/>
          </p:nvPr>
        </p:nvSpPr>
        <p:spPr>
          <a:xfrm>
            <a:off x="201036" y="1058067"/>
            <a:ext cx="9601196" cy="1303867"/>
          </a:xfrm>
        </p:spPr>
        <p:txBody>
          <a:bodyPr/>
          <a:lstStyle/>
          <a:p>
            <a:r>
              <a:rPr lang="it-IT" dirty="0"/>
              <a:t>THE PAST IN THE PRESENT</a:t>
            </a:r>
          </a:p>
        </p:txBody>
      </p:sp>
      <p:sp>
        <p:nvSpPr>
          <p:cNvPr id="5" name="Segnaposto testo 4">
            <a:extLst>
              <a:ext uri="{FF2B5EF4-FFF2-40B4-BE49-F238E27FC236}">
                <a16:creationId xmlns:a16="http://schemas.microsoft.com/office/drawing/2014/main" id="{94D00E4F-3C8D-4E97-9B99-1908BD9F1986}"/>
              </a:ext>
            </a:extLst>
          </p:cNvPr>
          <p:cNvSpPr>
            <a:spLocks noGrp="1"/>
          </p:cNvSpPr>
          <p:nvPr>
            <p:ph type="body" idx="1"/>
          </p:nvPr>
        </p:nvSpPr>
        <p:spPr>
          <a:xfrm>
            <a:off x="1189383" y="6569869"/>
            <a:ext cx="4718304" cy="576262"/>
          </a:xfrm>
        </p:spPr>
        <p:txBody>
          <a:bodyPr/>
          <a:lstStyle/>
          <a:p>
            <a:r>
              <a:rPr lang="en-GB" dirty="0"/>
              <a:t>Medieval</a:t>
            </a:r>
            <a:r>
              <a:rPr lang="it-IT" dirty="0"/>
              <a:t> Legend</a:t>
            </a:r>
          </a:p>
        </p:txBody>
      </p:sp>
      <p:sp>
        <p:nvSpPr>
          <p:cNvPr id="6" name="Segnaposto contenuto 5">
            <a:extLst>
              <a:ext uri="{FF2B5EF4-FFF2-40B4-BE49-F238E27FC236}">
                <a16:creationId xmlns:a16="http://schemas.microsoft.com/office/drawing/2014/main" id="{670BC30C-6BF5-4B5F-8F21-852573E6F975}"/>
              </a:ext>
            </a:extLst>
          </p:cNvPr>
          <p:cNvSpPr>
            <a:spLocks noGrp="1"/>
          </p:cNvSpPr>
          <p:nvPr>
            <p:ph sz="half" idx="2"/>
          </p:nvPr>
        </p:nvSpPr>
        <p:spPr>
          <a:xfrm>
            <a:off x="818322" y="2554149"/>
            <a:ext cx="2444496" cy="2632605"/>
          </a:xfrm>
        </p:spPr>
        <p:txBody>
          <a:bodyPr>
            <a:normAutofit fontScale="92500" lnSpcReduction="20000"/>
          </a:bodyPr>
          <a:lstStyle/>
          <a:p>
            <a:pPr marL="0" indent="0">
              <a:buNone/>
            </a:pPr>
            <a:r>
              <a:rPr lang="en-GB" sz="1800" b="1" dirty="0">
                <a:effectLst/>
                <a:latin typeface="Modern Love" panose="04090805081005020601" pitchFamily="82" charset="0"/>
                <a:ea typeface="Calibri" panose="020F0502020204030204" pitchFamily="34" charset="0"/>
                <a:cs typeface="Times New Roman" panose="02020603050405020304" pitchFamily="18" charset="0"/>
              </a:rPr>
              <a:t>Medieval Legend</a:t>
            </a: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Legendary figures like Robin </a:t>
            </a:r>
            <a:r>
              <a:rPr lang="en-GB" sz="1800" dirty="0">
                <a:latin typeface="Calibri" panose="020F0502020204030204" pitchFamily="34" charset="0"/>
                <a:ea typeface="Calibri" panose="020F0502020204030204" pitchFamily="34" charset="0"/>
                <a:cs typeface="Times New Roman" panose="02020603050405020304" pitchFamily="18" charset="0"/>
              </a:rPr>
              <a:t>H</a:t>
            </a:r>
            <a:r>
              <a:rPr lang="en-GB" sz="1800" dirty="0">
                <a:effectLst/>
                <a:latin typeface="Calibri" panose="020F0502020204030204" pitchFamily="34" charset="0"/>
                <a:ea typeface="Calibri" panose="020F0502020204030204" pitchFamily="34" charset="0"/>
                <a:cs typeface="Times New Roman" panose="02020603050405020304" pitchFamily="18" charset="0"/>
              </a:rPr>
              <a:t>ood date back to medieval times. Robin Hood is said to have lived in Sherwood Forest near Nottingham in the 13</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effectLst/>
                <a:latin typeface="Calibri" panose="020F0502020204030204" pitchFamily="34" charset="0"/>
                <a:ea typeface="Calibri" panose="020F0502020204030204" pitchFamily="34" charset="0"/>
                <a:cs typeface="Times New Roman" panose="02020603050405020304" pitchFamily="18" charset="0"/>
              </a:rPr>
              <a:t> century and he is still popular today because of his views on the redistribution of wealth.</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it-IT" dirty="0"/>
          </a:p>
        </p:txBody>
      </p:sp>
      <p:sp>
        <p:nvSpPr>
          <p:cNvPr id="8" name="Segnaposto contenuto 7">
            <a:extLst>
              <a:ext uri="{FF2B5EF4-FFF2-40B4-BE49-F238E27FC236}">
                <a16:creationId xmlns:a16="http://schemas.microsoft.com/office/drawing/2014/main" id="{D829B414-1067-46D7-8B7F-C5258E1D9562}"/>
              </a:ext>
            </a:extLst>
          </p:cNvPr>
          <p:cNvSpPr>
            <a:spLocks noGrp="1"/>
          </p:cNvSpPr>
          <p:nvPr>
            <p:ph sz="quarter" idx="4"/>
          </p:nvPr>
        </p:nvSpPr>
        <p:spPr>
          <a:xfrm>
            <a:off x="5536626" y="2484469"/>
            <a:ext cx="4718304" cy="2632605"/>
          </a:xfrm>
        </p:spPr>
        <p:txBody>
          <a:bodyPr>
            <a:normAutofit fontScale="92500" lnSpcReduction="20000"/>
          </a:bodyPr>
          <a:lstStyle/>
          <a:p>
            <a:pPr marL="0" indent="0">
              <a:buNone/>
            </a:pPr>
            <a:r>
              <a:rPr lang="en-GB" sz="1800" b="1" dirty="0">
                <a:effectLst/>
                <a:latin typeface="Modern Love" panose="04090805081005020601" pitchFamily="82" charset="0"/>
                <a:ea typeface="Calibri" panose="020F0502020204030204" pitchFamily="34" charset="0"/>
                <a:cs typeface="Times New Roman" panose="02020603050405020304" pitchFamily="18" charset="0"/>
              </a:rPr>
              <a:t>Cloth and Wool Trade</a:t>
            </a:r>
            <a:endParaRPr lang="it-IT" sz="1800" b="1" dirty="0">
              <a:effectLst/>
              <a:latin typeface="Modern Love" panose="04090805081005020601" pitchFamily="82" charset="0"/>
              <a:ea typeface="Calibri" panose="020F0502020204030204" pitchFamily="34" charset="0"/>
              <a:cs typeface="Times New Roman" panose="02020603050405020304" pitchFamily="18" charset="0"/>
            </a:endParaRP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Cloth Hall, called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Lakenhalle</a:t>
            </a:r>
            <a:r>
              <a:rPr lang="en-GB" sz="1800" dirty="0">
                <a:effectLst/>
                <a:latin typeface="Calibri" panose="020F0502020204030204" pitchFamily="34" charset="0"/>
                <a:ea typeface="Calibri" panose="020F0502020204030204" pitchFamily="34" charset="0"/>
                <a:cs typeface="Times New Roman" panose="02020603050405020304" pitchFamily="18" charset="0"/>
              </a:rPr>
              <a:t> in Flemish, is located in the centre of Ypres. During medieval times the Cloth Hall was the commercial heart of the city in its role as the place where the trading of cloth and wool was carried out. In medieval England, wool was an important product for export, the driving force of the medieval economy.</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it-IT" dirty="0"/>
          </a:p>
        </p:txBody>
      </p:sp>
      <p:sp>
        <p:nvSpPr>
          <p:cNvPr id="9" name="Nuvola 8">
            <a:extLst>
              <a:ext uri="{FF2B5EF4-FFF2-40B4-BE49-F238E27FC236}">
                <a16:creationId xmlns:a16="http://schemas.microsoft.com/office/drawing/2014/main" id="{69A017A1-AC2F-4178-B69E-FAEAAF98DAA2}"/>
              </a:ext>
            </a:extLst>
          </p:cNvPr>
          <p:cNvSpPr/>
          <p:nvPr/>
        </p:nvSpPr>
        <p:spPr>
          <a:xfrm>
            <a:off x="9115636" y="1058067"/>
            <a:ext cx="3045747" cy="182059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“Laken” is the Flemish word for a type of high quality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woolen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woven cloth.</a:t>
            </a:r>
            <a:endParaRPr lang="it-IT" dirty="0"/>
          </a:p>
        </p:txBody>
      </p:sp>
      <p:sp>
        <p:nvSpPr>
          <p:cNvPr id="11" name="Segnaposto testo 10">
            <a:extLst>
              <a:ext uri="{FF2B5EF4-FFF2-40B4-BE49-F238E27FC236}">
                <a16:creationId xmlns:a16="http://schemas.microsoft.com/office/drawing/2014/main" id="{BF8615CE-1E84-452E-9F2E-882633F046CF}"/>
              </a:ext>
            </a:extLst>
          </p:cNvPr>
          <p:cNvSpPr>
            <a:spLocks noGrp="1"/>
          </p:cNvSpPr>
          <p:nvPr>
            <p:ph type="body" sz="quarter" idx="3"/>
          </p:nvPr>
        </p:nvSpPr>
        <p:spPr>
          <a:xfrm>
            <a:off x="11145078" y="6435402"/>
            <a:ext cx="3769305" cy="576262"/>
          </a:xfrm>
        </p:spPr>
        <p:txBody>
          <a:bodyPr/>
          <a:lstStyle/>
          <a:p>
            <a:endParaRPr lang="it-IT" dirty="0"/>
          </a:p>
        </p:txBody>
      </p:sp>
      <p:pic>
        <p:nvPicPr>
          <p:cNvPr id="2" name="Immagine 1">
            <a:extLst>
              <a:ext uri="{FF2B5EF4-FFF2-40B4-BE49-F238E27FC236}">
                <a16:creationId xmlns:a16="http://schemas.microsoft.com/office/drawing/2014/main" id="{1287E6F1-1B10-40B1-91C3-039686A99C39}"/>
              </a:ext>
            </a:extLst>
          </p:cNvPr>
          <p:cNvPicPr>
            <a:picLocks noChangeAspect="1"/>
          </p:cNvPicPr>
          <p:nvPr/>
        </p:nvPicPr>
        <p:blipFill>
          <a:blip r:embed="rId2"/>
          <a:stretch>
            <a:fillRect/>
          </a:stretch>
        </p:blipFill>
        <p:spPr>
          <a:xfrm>
            <a:off x="3262818" y="2554149"/>
            <a:ext cx="1905000" cy="2857500"/>
          </a:xfrm>
          <a:prstGeom prst="rect">
            <a:avLst/>
          </a:prstGeom>
        </p:spPr>
      </p:pic>
      <p:pic>
        <p:nvPicPr>
          <p:cNvPr id="3" name="Immagine 2">
            <a:extLst>
              <a:ext uri="{FF2B5EF4-FFF2-40B4-BE49-F238E27FC236}">
                <a16:creationId xmlns:a16="http://schemas.microsoft.com/office/drawing/2014/main" id="{CABF5493-24C5-45E2-B09C-61B534F112D1}"/>
              </a:ext>
            </a:extLst>
          </p:cNvPr>
          <p:cNvPicPr>
            <a:picLocks noChangeAspect="1"/>
          </p:cNvPicPr>
          <p:nvPr/>
        </p:nvPicPr>
        <p:blipFill>
          <a:blip r:embed="rId3"/>
          <a:stretch>
            <a:fillRect/>
          </a:stretch>
        </p:blipFill>
        <p:spPr>
          <a:xfrm>
            <a:off x="6336076" y="4329310"/>
            <a:ext cx="3119404" cy="1820598"/>
          </a:xfrm>
          <a:prstGeom prst="rect">
            <a:avLst/>
          </a:prstGeom>
        </p:spPr>
      </p:pic>
    </p:spTree>
    <p:extLst>
      <p:ext uri="{BB962C8B-B14F-4D97-AF65-F5344CB8AC3E}">
        <p14:creationId xmlns:p14="http://schemas.microsoft.com/office/powerpoint/2010/main" val="389551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C6A621-23BB-4DD9-88EF-0B903986B8C0}"/>
              </a:ext>
            </a:extLst>
          </p:cNvPr>
          <p:cNvSpPr>
            <a:spLocks noGrp="1"/>
          </p:cNvSpPr>
          <p:nvPr>
            <p:ph type="title"/>
          </p:nvPr>
        </p:nvSpPr>
        <p:spPr/>
        <p:txBody>
          <a:bodyPr/>
          <a:lstStyle/>
          <a:p>
            <a:r>
              <a:rPr lang="it-IT" dirty="0"/>
              <a:t>ANCIENT TIMES</a:t>
            </a:r>
          </a:p>
        </p:txBody>
      </p:sp>
      <p:sp>
        <p:nvSpPr>
          <p:cNvPr id="3" name="Segnaposto contenuto 2">
            <a:extLst>
              <a:ext uri="{FF2B5EF4-FFF2-40B4-BE49-F238E27FC236}">
                <a16:creationId xmlns:a16="http://schemas.microsoft.com/office/drawing/2014/main" id="{CCB7B042-CDE2-4464-8A22-3985B4C74019}"/>
              </a:ext>
            </a:extLst>
          </p:cNvPr>
          <p:cNvSpPr>
            <a:spLocks noGrp="1"/>
          </p:cNvSpPr>
          <p:nvPr>
            <p:ph sz="half" idx="1"/>
          </p:nvPr>
        </p:nvSpPr>
        <p:spPr/>
        <p:txBody>
          <a:bodyPr/>
          <a:lstStyle/>
          <a:p>
            <a:pPr marL="0" indent="0">
              <a:buNone/>
            </a:pPr>
            <a:r>
              <a:rPr lang="en-GB" sz="1800" b="1" dirty="0">
                <a:effectLst/>
                <a:latin typeface="Modern Love" panose="04090805081005020601" pitchFamily="82" charset="0"/>
                <a:ea typeface="Calibri" panose="020F0502020204030204" pitchFamily="34" charset="0"/>
                <a:cs typeface="Times New Roman" panose="02020603050405020304" pitchFamily="18" charset="0"/>
              </a:rPr>
              <a:t>Stonehenge</a:t>
            </a:r>
            <a:endParaRPr lang="it-IT" sz="1800" b="1" dirty="0">
              <a:effectLst/>
              <a:latin typeface="Modern Love" panose="04090805081005020601" pitchFamily="82" charset="0"/>
              <a:ea typeface="Calibri" panose="020F0502020204030204" pitchFamily="34" charset="0"/>
              <a:cs typeface="Times New Roman" panose="02020603050405020304" pitchFamily="18" charset="0"/>
            </a:endParaRP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From about 3.800 to 2.500 BC early inhabitants including settlers from Iberia built causeways, earthworks and megalithic monuments, such as Stonehenge and the village of Skar Brae in Scotland</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it-IT" dirty="0"/>
          </a:p>
        </p:txBody>
      </p:sp>
      <p:sp>
        <p:nvSpPr>
          <p:cNvPr id="4" name="Segnaposto contenuto 3">
            <a:extLst>
              <a:ext uri="{FF2B5EF4-FFF2-40B4-BE49-F238E27FC236}">
                <a16:creationId xmlns:a16="http://schemas.microsoft.com/office/drawing/2014/main" id="{93DA2857-EFAC-4DDD-A8D7-84E420AB8E41}"/>
              </a:ext>
            </a:extLst>
          </p:cNvPr>
          <p:cNvSpPr>
            <a:spLocks noGrp="1"/>
          </p:cNvSpPr>
          <p:nvPr>
            <p:ph sz="half" idx="2"/>
          </p:nvPr>
        </p:nvSpPr>
        <p:spPr>
          <a:xfrm>
            <a:off x="6175248" y="2441050"/>
            <a:ext cx="4718304" cy="3310128"/>
          </a:xfrm>
        </p:spPr>
        <p:txBody>
          <a:bodyPr/>
          <a:lstStyle/>
          <a:p>
            <a:pPr marL="0" indent="0">
              <a:buNone/>
            </a:pPr>
            <a:r>
              <a:rPr lang="en-GB" sz="1800" b="1" dirty="0">
                <a:effectLst/>
                <a:latin typeface="Modern Love" panose="04090805081005020601" pitchFamily="82" charset="0"/>
                <a:ea typeface="Calibri" panose="020F0502020204030204" pitchFamily="34" charset="0"/>
                <a:cs typeface="Times New Roman" panose="02020603050405020304" pitchFamily="18" charset="0"/>
              </a:rPr>
              <a:t>Hadrian’s Wall</a:t>
            </a:r>
            <a:endParaRPr lang="it-IT" sz="1800" b="1" dirty="0">
              <a:effectLst/>
              <a:latin typeface="Modern Love" panose="04090805081005020601" pitchFamily="82" charset="0"/>
              <a:ea typeface="Calibri" panose="020F0502020204030204" pitchFamily="34" charset="0"/>
              <a:cs typeface="Times New Roman" panose="02020603050405020304" pitchFamily="18" charset="0"/>
            </a:endParaRP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first roman invasion of Britain took place in 55 BC and its conquest in 43 AD under the Emperor Claudius. Many native population made resistance. Under Agricola, the troops marked the boundary of the Roman Empire by building Hadrian’s Wall in 122 AD.</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32AD9DD4-6B49-4C84-B347-F40B2465818C}"/>
              </a:ext>
            </a:extLst>
          </p:cNvPr>
          <p:cNvPicPr>
            <a:picLocks noChangeAspect="1"/>
          </p:cNvPicPr>
          <p:nvPr/>
        </p:nvPicPr>
        <p:blipFill>
          <a:blip r:embed="rId2"/>
          <a:stretch>
            <a:fillRect/>
          </a:stretch>
        </p:blipFill>
        <p:spPr>
          <a:xfrm>
            <a:off x="2637183" y="4215384"/>
            <a:ext cx="3154183" cy="2034956"/>
          </a:xfrm>
          <a:prstGeom prst="rect">
            <a:avLst/>
          </a:prstGeom>
        </p:spPr>
      </p:pic>
      <p:pic>
        <p:nvPicPr>
          <p:cNvPr id="6" name="Immagine 5">
            <a:extLst>
              <a:ext uri="{FF2B5EF4-FFF2-40B4-BE49-F238E27FC236}">
                <a16:creationId xmlns:a16="http://schemas.microsoft.com/office/drawing/2014/main" id="{00F9B8E6-EBBA-4710-8F8C-A28BD86EB36B}"/>
              </a:ext>
            </a:extLst>
          </p:cNvPr>
          <p:cNvPicPr>
            <a:picLocks noChangeAspect="1"/>
          </p:cNvPicPr>
          <p:nvPr/>
        </p:nvPicPr>
        <p:blipFill>
          <a:blip r:embed="rId3"/>
          <a:stretch>
            <a:fillRect/>
          </a:stretch>
        </p:blipFill>
        <p:spPr>
          <a:xfrm>
            <a:off x="8780338" y="4426226"/>
            <a:ext cx="2749318" cy="1625332"/>
          </a:xfrm>
          <a:prstGeom prst="rect">
            <a:avLst/>
          </a:prstGeom>
        </p:spPr>
      </p:pic>
    </p:spTree>
    <p:extLst>
      <p:ext uri="{BB962C8B-B14F-4D97-AF65-F5344CB8AC3E}">
        <p14:creationId xmlns:p14="http://schemas.microsoft.com/office/powerpoint/2010/main" val="3358481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08F4DF-5B12-4964-9724-621DA6523EF1}"/>
              </a:ext>
            </a:extLst>
          </p:cNvPr>
          <p:cNvSpPr>
            <a:spLocks noGrp="1"/>
          </p:cNvSpPr>
          <p:nvPr>
            <p:ph type="title"/>
          </p:nvPr>
        </p:nvSpPr>
        <p:spPr>
          <a:xfrm>
            <a:off x="1293811" y="1087783"/>
            <a:ext cx="4086572" cy="1371600"/>
          </a:xfrm>
        </p:spPr>
        <p:txBody>
          <a:bodyPr>
            <a:noAutofit/>
          </a:bodyPr>
          <a:lstStyle/>
          <a:p>
            <a:r>
              <a:rPr lang="it-IT" sz="4400" dirty="0"/>
              <a:t>MIDDLE AGES</a:t>
            </a:r>
          </a:p>
        </p:txBody>
      </p:sp>
      <p:sp>
        <p:nvSpPr>
          <p:cNvPr id="3" name="Segnaposto contenuto 2">
            <a:extLst>
              <a:ext uri="{FF2B5EF4-FFF2-40B4-BE49-F238E27FC236}">
                <a16:creationId xmlns:a16="http://schemas.microsoft.com/office/drawing/2014/main" id="{0827C2A1-D8CD-4C8D-B604-1A2A9B66AF22}"/>
              </a:ext>
            </a:extLst>
          </p:cNvPr>
          <p:cNvSpPr>
            <a:spLocks noGrp="1"/>
          </p:cNvSpPr>
          <p:nvPr>
            <p:ph idx="1"/>
          </p:nvPr>
        </p:nvSpPr>
        <p:spPr>
          <a:xfrm>
            <a:off x="5855989" y="1087783"/>
            <a:ext cx="5469466" cy="3404704"/>
          </a:xfrm>
        </p:spPr>
        <p:txBody>
          <a:bodyPr>
            <a:normAutofit/>
          </a:bodyPr>
          <a:lstStyle/>
          <a:p>
            <a:pPr marL="0" indent="0">
              <a:buNone/>
            </a:pPr>
            <a:r>
              <a:rPr lang="en-GB" sz="1600" b="1" dirty="0">
                <a:effectLst/>
                <a:latin typeface="Modern Love" panose="04090805081005020601" pitchFamily="82" charset="0"/>
                <a:ea typeface="Calibri" panose="020F0502020204030204" pitchFamily="34" charset="0"/>
                <a:cs typeface="Times New Roman" panose="02020603050405020304" pitchFamily="18" charset="0"/>
              </a:rPr>
              <a:t>Sutton </a:t>
            </a:r>
            <a:r>
              <a:rPr lang="en-GB" sz="1600" b="1" dirty="0" err="1">
                <a:effectLst/>
                <a:latin typeface="Modern Love" panose="04090805081005020601" pitchFamily="82" charset="0"/>
                <a:ea typeface="Calibri" panose="020F0502020204030204" pitchFamily="34" charset="0"/>
                <a:cs typeface="Times New Roman" panose="02020603050405020304" pitchFamily="18" charset="0"/>
              </a:rPr>
              <a:t>Hoo</a:t>
            </a:r>
            <a:endParaRPr lang="it-IT" sz="1600" b="1" dirty="0">
              <a:effectLst/>
              <a:latin typeface="Modern Love" panose="04090805081005020601" pitchFamily="82" charset="0"/>
              <a:ea typeface="Calibri" panose="020F0502020204030204" pitchFamily="34" charset="0"/>
              <a:cs typeface="Times New Roman" panose="02020603050405020304" pitchFamily="18" charset="0"/>
            </a:endParaRPr>
          </a:p>
          <a:p>
            <a:pPr marL="0" indent="0">
              <a:buNone/>
            </a:pPr>
            <a:r>
              <a:rPr lang="en-GB" sz="1600" dirty="0">
                <a:effectLst/>
                <a:latin typeface="Calibri" panose="020F0502020204030204" pitchFamily="34" charset="0"/>
                <a:ea typeface="Calibri" panose="020F0502020204030204" pitchFamily="34" charset="0"/>
                <a:cs typeface="Times New Roman" panose="02020603050405020304" pitchFamily="18" charset="0"/>
              </a:rPr>
              <a:t>Information about life in Anglo-Saxon England (449-1066) comes down to us from various sources including the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archeeological</a:t>
            </a:r>
            <a:r>
              <a:rPr lang="en-GB" sz="1600" dirty="0">
                <a:effectLst/>
                <a:latin typeface="Calibri" panose="020F0502020204030204" pitchFamily="34" charset="0"/>
                <a:ea typeface="Calibri" panose="020F0502020204030204" pitchFamily="34" charset="0"/>
                <a:cs typeface="Times New Roman" panose="02020603050405020304" pitchFamily="18" charset="0"/>
              </a:rPr>
              <a:t> site at Sutton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Hoo</a:t>
            </a:r>
            <a:r>
              <a:rPr lang="en-GB" sz="1600" dirty="0">
                <a:effectLst/>
                <a:latin typeface="Calibri" panose="020F0502020204030204" pitchFamily="34" charset="0"/>
                <a:ea typeface="Calibri" panose="020F0502020204030204" pitchFamily="34" charset="0"/>
                <a:cs typeface="Times New Roman" panose="02020603050405020304" pitchFamily="18" charset="0"/>
              </a:rPr>
              <a:t>, this was a burial ground reserved for the aristocracy of the 7</a:t>
            </a:r>
            <a:r>
              <a:rPr lang="en-GB" sz="16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600" dirty="0">
                <a:effectLst/>
                <a:latin typeface="Calibri" panose="020F0502020204030204" pitchFamily="34" charset="0"/>
                <a:ea typeface="Calibri" panose="020F0502020204030204" pitchFamily="34" charset="0"/>
                <a:cs typeface="Times New Roman" panose="02020603050405020304" pitchFamily="18" charset="0"/>
              </a:rPr>
              <a:t> century East Anglian kingdom.</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600" dirty="0">
                <a:effectLst/>
                <a:latin typeface="Calibri" panose="020F0502020204030204" pitchFamily="34" charset="0"/>
                <a:ea typeface="Calibri" panose="020F0502020204030204" pitchFamily="34" charset="0"/>
                <a:cs typeface="Times New Roman" panose="02020603050405020304" pitchFamily="18" charset="0"/>
              </a:rPr>
              <a:t>In 1939 excavator find the ship burial of the King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Raedwald</a:t>
            </a:r>
            <a:r>
              <a:rPr lang="en-GB" sz="1600" dirty="0">
                <a:effectLst/>
                <a:latin typeface="Calibri" panose="020F0502020204030204" pitchFamily="34" charset="0"/>
                <a:ea typeface="Calibri" panose="020F0502020204030204" pitchFamily="34" charset="0"/>
                <a:cs typeface="Times New Roman" panose="02020603050405020304" pitchFamily="18" charset="0"/>
              </a:rPr>
              <a:t>, who died in 625 AD, containing a rich trove which had been buried with the king to accompany him in the after-life.</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sz="1600" dirty="0"/>
          </a:p>
          <a:p>
            <a:endParaRPr lang="it-IT" sz="1600" dirty="0"/>
          </a:p>
        </p:txBody>
      </p:sp>
      <p:sp>
        <p:nvSpPr>
          <p:cNvPr id="4" name="Segnaposto testo 3">
            <a:extLst>
              <a:ext uri="{FF2B5EF4-FFF2-40B4-BE49-F238E27FC236}">
                <a16:creationId xmlns:a16="http://schemas.microsoft.com/office/drawing/2014/main" id="{43D1F24F-96FD-40F1-954E-8ECCB208BE41}"/>
              </a:ext>
            </a:extLst>
          </p:cNvPr>
          <p:cNvSpPr>
            <a:spLocks noGrp="1"/>
          </p:cNvSpPr>
          <p:nvPr>
            <p:ph type="body" sz="half" idx="2"/>
          </p:nvPr>
        </p:nvSpPr>
        <p:spPr>
          <a:xfrm>
            <a:off x="670959" y="3070821"/>
            <a:ext cx="3718455" cy="2438404"/>
          </a:xfrm>
        </p:spPr>
        <p:txBody>
          <a:bodyPr/>
          <a:lstStyle/>
          <a:p>
            <a:pPr marL="0" indent="0" algn="l">
              <a:buNone/>
            </a:pPr>
            <a:r>
              <a:rPr lang="en-GB" sz="1600" b="1" dirty="0">
                <a:effectLst/>
                <a:latin typeface="Modern Love" panose="04090805081005020601" pitchFamily="82" charset="0"/>
                <a:ea typeface="Calibri" panose="020F0502020204030204" pitchFamily="34" charset="0"/>
                <a:cs typeface="Times New Roman" panose="02020603050405020304" pitchFamily="18" charset="0"/>
              </a:rPr>
              <a:t>The Bayeux Tapestry</a:t>
            </a:r>
            <a:endParaRPr lang="it-IT" sz="1600" b="1" dirty="0">
              <a:effectLst/>
              <a:latin typeface="Modern Love" panose="04090805081005020601" pitchFamily="82" charset="0"/>
              <a:ea typeface="Calibri" panose="020F0502020204030204" pitchFamily="34" charset="0"/>
              <a:cs typeface="Times New Roman" panose="02020603050405020304" pitchFamily="18" charset="0"/>
            </a:endParaRPr>
          </a:p>
          <a:p>
            <a:pPr marL="0" indent="0" algn="l">
              <a:buNone/>
            </a:pPr>
            <a:r>
              <a:rPr lang="en-GB" sz="1600" dirty="0">
                <a:effectLst/>
                <a:latin typeface="Calibri" panose="020F0502020204030204" pitchFamily="34" charset="0"/>
                <a:ea typeface="Calibri" panose="020F0502020204030204" pitchFamily="34" charset="0"/>
                <a:cs typeface="Times New Roman" panose="02020603050405020304" pitchFamily="18" charset="0"/>
              </a:rPr>
              <a:t>It is an embroidered cloth measuring almost 70 metres by 50 centimetres.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a:buNone/>
            </a:pPr>
            <a:r>
              <a:rPr lang="en-GB" sz="1600" dirty="0">
                <a:effectLst/>
                <a:latin typeface="Calibri" panose="020F0502020204030204" pitchFamily="34" charset="0"/>
                <a:ea typeface="Calibri" panose="020F0502020204030204" pitchFamily="34" charset="0"/>
                <a:cs typeface="Times New Roman" panose="02020603050405020304" pitchFamily="18" charset="0"/>
              </a:rPr>
              <a:t>It combinates action pictures and Latin text to show the events leading up to the Norman conquest of England in 1066 guided by William, duke of Normandy.</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it-IT" dirty="0"/>
          </a:p>
          <a:p>
            <a:pPr algn="l"/>
            <a:endParaRPr lang="it-IT" dirty="0"/>
          </a:p>
        </p:txBody>
      </p:sp>
      <p:pic>
        <p:nvPicPr>
          <p:cNvPr id="5" name="Immagine 4">
            <a:extLst>
              <a:ext uri="{FF2B5EF4-FFF2-40B4-BE49-F238E27FC236}">
                <a16:creationId xmlns:a16="http://schemas.microsoft.com/office/drawing/2014/main" id="{3F845A79-5D02-4A5C-9F42-9507B13CA489}"/>
              </a:ext>
            </a:extLst>
          </p:cNvPr>
          <p:cNvPicPr>
            <a:picLocks noChangeAspect="1"/>
          </p:cNvPicPr>
          <p:nvPr/>
        </p:nvPicPr>
        <p:blipFill>
          <a:blip r:embed="rId2"/>
          <a:stretch>
            <a:fillRect/>
          </a:stretch>
        </p:blipFill>
        <p:spPr>
          <a:xfrm>
            <a:off x="4263959" y="4398618"/>
            <a:ext cx="3184060" cy="1888849"/>
          </a:xfrm>
          <a:prstGeom prst="rect">
            <a:avLst/>
          </a:prstGeom>
        </p:spPr>
      </p:pic>
    </p:spTree>
    <p:extLst>
      <p:ext uri="{BB962C8B-B14F-4D97-AF65-F5344CB8AC3E}">
        <p14:creationId xmlns:p14="http://schemas.microsoft.com/office/powerpoint/2010/main" val="1242202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5ABA25-5C18-4034-B99F-B817ECB244C4}"/>
              </a:ext>
            </a:extLst>
          </p:cNvPr>
          <p:cNvSpPr>
            <a:spLocks noGrp="1"/>
          </p:cNvSpPr>
          <p:nvPr>
            <p:ph type="title"/>
          </p:nvPr>
        </p:nvSpPr>
        <p:spPr/>
        <p:txBody>
          <a:bodyPr>
            <a:normAutofit/>
          </a:bodyPr>
          <a:lstStyle/>
          <a:p>
            <a:r>
              <a:rPr lang="it-IT" sz="3200" dirty="0"/>
              <a:t>MIDDLE AGES</a:t>
            </a:r>
          </a:p>
        </p:txBody>
      </p:sp>
      <p:sp>
        <p:nvSpPr>
          <p:cNvPr id="3" name="Segnaposto contenuto 2">
            <a:extLst>
              <a:ext uri="{FF2B5EF4-FFF2-40B4-BE49-F238E27FC236}">
                <a16:creationId xmlns:a16="http://schemas.microsoft.com/office/drawing/2014/main" id="{445AEE57-D713-4FA4-965B-606D139E7574}"/>
              </a:ext>
            </a:extLst>
          </p:cNvPr>
          <p:cNvSpPr>
            <a:spLocks noGrp="1"/>
          </p:cNvSpPr>
          <p:nvPr>
            <p:ph idx="1"/>
          </p:nvPr>
        </p:nvSpPr>
        <p:spPr>
          <a:xfrm>
            <a:off x="5428723" y="826053"/>
            <a:ext cx="5469466" cy="3424214"/>
          </a:xfrm>
        </p:spPr>
        <p:txBody>
          <a:bodyPr/>
          <a:lstStyle/>
          <a:p>
            <a:pPr marL="0" indent="0">
              <a:buNone/>
            </a:pPr>
            <a:r>
              <a:rPr lang="en-GB" sz="1800" b="1" dirty="0">
                <a:effectLst/>
                <a:latin typeface="Modern Love" panose="04090805081005020601" pitchFamily="82" charset="0"/>
                <a:ea typeface="Calibri" panose="020F0502020204030204" pitchFamily="34" charset="0"/>
                <a:cs typeface="Times New Roman" panose="02020603050405020304" pitchFamily="18" charset="0"/>
              </a:rPr>
              <a:t>The Magna Carta</a:t>
            </a:r>
            <a:endParaRPr lang="it-IT" sz="1800" b="1" dirty="0">
              <a:effectLst/>
              <a:latin typeface="Modern Love" panose="04090805081005020601" pitchFamily="82"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Signed in June 1215</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By King John and the barons</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For the first time in England, a nation charter limits and controls the abuse of power by a monarch and outlines the right of all people to be treated fairly and justly under the law</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It is the base of modern constitution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it-IT" dirty="0"/>
          </a:p>
        </p:txBody>
      </p:sp>
      <p:sp>
        <p:nvSpPr>
          <p:cNvPr id="4" name="Segnaposto testo 3">
            <a:extLst>
              <a:ext uri="{FF2B5EF4-FFF2-40B4-BE49-F238E27FC236}">
                <a16:creationId xmlns:a16="http://schemas.microsoft.com/office/drawing/2014/main" id="{672EC233-3FF0-4849-8E25-22590B44DB4B}"/>
              </a:ext>
            </a:extLst>
          </p:cNvPr>
          <p:cNvSpPr>
            <a:spLocks noGrp="1"/>
          </p:cNvSpPr>
          <p:nvPr>
            <p:ph type="body" sz="half" idx="2"/>
          </p:nvPr>
        </p:nvSpPr>
        <p:spPr/>
        <p:txBody>
          <a:bodyPr/>
          <a:lstStyle/>
          <a:p>
            <a:pPr algn="l"/>
            <a:r>
              <a:rPr lang="en-GB" sz="1800" b="1" dirty="0">
                <a:effectLst/>
                <a:latin typeface="Modern Love" panose="04090805081005020601" pitchFamily="82" charset="0"/>
                <a:ea typeface="Calibri" panose="020F0502020204030204" pitchFamily="34" charset="0"/>
                <a:cs typeface="Times New Roman" panose="02020603050405020304" pitchFamily="18" charset="0"/>
              </a:rPr>
              <a:t>The Domesday Book</a:t>
            </a:r>
            <a:endParaRPr lang="it-IT" sz="1800" b="1" dirty="0">
              <a:effectLst/>
              <a:latin typeface="Modern Love" panose="04090805081005020601" pitchFamily="82" charset="0"/>
              <a:ea typeface="Calibri" panose="020F0502020204030204" pitchFamily="34" charset="0"/>
              <a:cs typeface="Times New Roman" panose="02020603050405020304" pitchFamily="18" charset="0"/>
            </a:endParaRPr>
          </a:p>
          <a:p>
            <a:pPr algn="l"/>
            <a:r>
              <a:rPr lang="en-GB" sz="1800" dirty="0">
                <a:effectLst/>
                <a:latin typeface="Calibri" panose="020F0502020204030204" pitchFamily="34" charset="0"/>
                <a:ea typeface="Calibri" panose="020F0502020204030204" pitchFamily="34" charset="0"/>
                <a:cs typeface="Times New Roman" panose="02020603050405020304" pitchFamily="18" charset="0"/>
              </a:rPr>
              <a:t>Compiled during the reign of King William I</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1800" dirty="0">
                <a:effectLst/>
                <a:latin typeface="Calibri" panose="020F0502020204030204" pitchFamily="34" charset="0"/>
                <a:ea typeface="Calibri" panose="020F0502020204030204" pitchFamily="34" charset="0"/>
                <a:cs typeface="Times New Roman" panose="02020603050405020304" pitchFamily="18" charset="0"/>
              </a:rPr>
              <a:t>It gives a detailed picture of medieval life and lifestyle and is the precursor of all future population census, it was useful for calculating taxes, too.</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B44EE8A5-AA70-4792-AAFD-C3F53D28EC62}"/>
              </a:ext>
            </a:extLst>
          </p:cNvPr>
          <p:cNvPicPr>
            <a:picLocks noChangeAspect="1"/>
          </p:cNvPicPr>
          <p:nvPr/>
        </p:nvPicPr>
        <p:blipFill>
          <a:blip r:embed="rId2"/>
          <a:stretch>
            <a:fillRect/>
          </a:stretch>
        </p:blipFill>
        <p:spPr>
          <a:xfrm>
            <a:off x="8420994" y="3870186"/>
            <a:ext cx="2893652" cy="2161761"/>
          </a:xfrm>
          <a:prstGeom prst="rect">
            <a:avLst/>
          </a:prstGeom>
        </p:spPr>
      </p:pic>
      <p:pic>
        <p:nvPicPr>
          <p:cNvPr id="6" name="Immagine 5">
            <a:extLst>
              <a:ext uri="{FF2B5EF4-FFF2-40B4-BE49-F238E27FC236}">
                <a16:creationId xmlns:a16="http://schemas.microsoft.com/office/drawing/2014/main" id="{86BF3A3A-D2C3-484D-B096-80CEC43F4F9C}"/>
              </a:ext>
            </a:extLst>
          </p:cNvPr>
          <p:cNvPicPr>
            <a:picLocks noChangeAspect="1"/>
          </p:cNvPicPr>
          <p:nvPr/>
        </p:nvPicPr>
        <p:blipFill>
          <a:blip r:embed="rId3"/>
          <a:stretch>
            <a:fillRect/>
          </a:stretch>
        </p:blipFill>
        <p:spPr>
          <a:xfrm>
            <a:off x="5012266" y="4347886"/>
            <a:ext cx="3223084" cy="1684061"/>
          </a:xfrm>
          <a:prstGeom prst="rect">
            <a:avLst/>
          </a:prstGeom>
        </p:spPr>
      </p:pic>
      <p:pic>
        <p:nvPicPr>
          <p:cNvPr id="13" name="Elemento grafico 12" descr="Freccia linea: curva antioraria">
            <a:extLst>
              <a:ext uri="{FF2B5EF4-FFF2-40B4-BE49-F238E27FC236}">
                <a16:creationId xmlns:a16="http://schemas.microsoft.com/office/drawing/2014/main" id="{F00735A4-A01F-4F81-95C9-281BA9C58C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567703">
            <a:off x="3338919" y="5081105"/>
            <a:ext cx="1318591" cy="1318591"/>
          </a:xfrm>
          <a:prstGeom prst="rect">
            <a:avLst/>
          </a:prstGeom>
        </p:spPr>
      </p:pic>
      <p:pic>
        <p:nvPicPr>
          <p:cNvPr id="15" name="Elemento grafico 14" descr="Freccia linea: curva antioraria">
            <a:extLst>
              <a:ext uri="{FF2B5EF4-FFF2-40B4-BE49-F238E27FC236}">
                <a16:creationId xmlns:a16="http://schemas.microsoft.com/office/drawing/2014/main" id="{9CB0B0DB-7F53-4239-A305-557F325365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403727" flipV="1">
            <a:off x="10420158" y="2469535"/>
            <a:ext cx="1372520" cy="1372520"/>
          </a:xfrm>
          <a:prstGeom prst="rect">
            <a:avLst/>
          </a:prstGeom>
        </p:spPr>
      </p:pic>
    </p:spTree>
    <p:extLst>
      <p:ext uri="{BB962C8B-B14F-4D97-AF65-F5344CB8AC3E}">
        <p14:creationId xmlns:p14="http://schemas.microsoft.com/office/powerpoint/2010/main" val="218743523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o">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BC746034AFC6A64CB34247DF9F7340B2" ma:contentTypeVersion="13" ma:contentTypeDescription="Creare un nuovo documento." ma:contentTypeScope="" ma:versionID="b478ff3795639242a316177400b53b03">
  <xsd:schema xmlns:xsd="http://www.w3.org/2001/XMLSchema" xmlns:xs="http://www.w3.org/2001/XMLSchema" xmlns:p="http://schemas.microsoft.com/office/2006/metadata/properties" xmlns:ns2="6dbfc98d-523b-430c-a9a1-7b2bec9726d3" xmlns:ns3="5a445e3d-26ed-426d-8561-ee63992a857f" targetNamespace="http://schemas.microsoft.com/office/2006/metadata/properties" ma:root="true" ma:fieldsID="1db55dc90ebdb7805101e5d527ecd649" ns2:_="" ns3:_="">
    <xsd:import namespace="6dbfc98d-523b-430c-a9a1-7b2bec9726d3"/>
    <xsd:import namespace="5a445e3d-26ed-426d-8561-ee63992a857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bfc98d-523b-430c-a9a1-7b2bec9726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445e3d-26ed-426d-8561-ee63992a857f" elementFormDefault="qualified">
    <xsd:import namespace="http://schemas.microsoft.com/office/2006/documentManagement/types"/>
    <xsd:import namespace="http://schemas.microsoft.com/office/infopath/2007/PartnerControls"/>
    <xsd:element name="SharedWithUsers" ma:index="1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21B387-E0DF-4DD7-8B61-05B3BB65FEBB}">
  <ds:schemaRefs>
    <ds:schemaRef ds:uri="http://schemas.microsoft.com/sharepoint/v3/contenttype/forms"/>
  </ds:schemaRefs>
</ds:datastoreItem>
</file>

<file path=customXml/itemProps2.xml><?xml version="1.0" encoding="utf-8"?>
<ds:datastoreItem xmlns:ds="http://schemas.openxmlformats.org/officeDocument/2006/customXml" ds:itemID="{AB21A769-D1A4-4129-BC8B-B7069E6A7EA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9803229-0556-477F-BD22-55115B489F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bfc98d-523b-430c-a9a1-7b2bec9726d3"/>
    <ds:schemaRef ds:uri="5a445e3d-26ed-426d-8561-ee63992a85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973</Words>
  <Application>Microsoft Office PowerPoint</Application>
  <PresentationFormat>Widescreen</PresentationFormat>
  <Paragraphs>71</Paragraphs>
  <Slides>11</Slides>
  <Notes>0</Notes>
  <HiddenSlides>0</HiddenSlides>
  <MMClips>0</MMClips>
  <ScaleCrop>false</ScaleCrop>
  <HeadingPairs>
    <vt:vector size="4" baseType="variant">
      <vt:variant>
        <vt:lpstr>Tema</vt:lpstr>
      </vt:variant>
      <vt:variant>
        <vt:i4>1</vt:i4>
      </vt:variant>
      <vt:variant>
        <vt:lpstr>Titoli diapositive</vt:lpstr>
      </vt:variant>
      <vt:variant>
        <vt:i4>11</vt:i4>
      </vt:variant>
    </vt:vector>
  </HeadingPairs>
  <TitlesOfParts>
    <vt:vector size="12" baseType="lpstr">
      <vt:lpstr>Organico</vt:lpstr>
      <vt:lpstr>THE MIDDLE AGES</vt:lpstr>
      <vt:lpstr>THE PAST IN THE PRESENT</vt:lpstr>
      <vt:lpstr>THE PAST IN THE PRESENT</vt:lpstr>
      <vt:lpstr>THE PAST IN THE PRESENT</vt:lpstr>
      <vt:lpstr>THE PAST IN THE PRESENT </vt:lpstr>
      <vt:lpstr>THE PAST IN THE PRESENT</vt:lpstr>
      <vt:lpstr>ANCIENT TIMES</vt:lpstr>
      <vt:lpstr>MIDDLE AGES</vt:lpstr>
      <vt:lpstr>MIDDLE AGES</vt:lpstr>
      <vt:lpstr>THE CULTURAL CONTEXT</vt:lpstr>
      <vt:lpstr>THE CULTURAL CONTEXT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MIDDLE AGES</dc:title>
  <dc:creator>Alyssa Trinity Venier</dc:creator>
  <cp:lastModifiedBy>Alyssa Trinity Venier</cp:lastModifiedBy>
  <cp:revision>4</cp:revision>
  <dcterms:created xsi:type="dcterms:W3CDTF">2020-11-17T20:28:35Z</dcterms:created>
  <dcterms:modified xsi:type="dcterms:W3CDTF">2021-07-20T12:17:40Z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0x010100BC746034AFC6A64CB34247DF9F7340B2</vt:lpwstr>
  </property>
</Properties>
</file>