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handoutMasterIdLst>
    <p:handoutMasterId r:id="rId11"/>
  </p:handoutMasterIdLst>
  <p:sldIdLst>
    <p:sldId id="256" r:id="rId2"/>
    <p:sldId id="257" r:id="rId3"/>
    <p:sldId id="258" r:id="rId4"/>
    <p:sldId id="266" r:id="rId5"/>
    <p:sldId id="267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298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26661-ECB4-43EF-9102-56A7EAB41CCC}" type="datetimeFigureOut">
              <a:rPr lang="it-IT" smtClean="0"/>
              <a:pPr/>
              <a:t>23/06/2017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33F471-054C-44EB-B716-F97455F412D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5585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3CB2D-7D36-4008-A174-94E97378B5E3}" type="datetimeFigureOut">
              <a:rPr lang="it-IT" smtClean="0"/>
              <a:pPr/>
              <a:t>23/06/2017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6A170-46B9-4128-80A2-DFC04BF2CB7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1901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3CB2D-7D36-4008-A174-94E97378B5E3}" type="datetimeFigureOut">
              <a:rPr lang="it-IT" smtClean="0"/>
              <a:pPr/>
              <a:t>23/06/2017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6A170-46B9-4128-80A2-DFC04BF2CB7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8435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3CB2D-7D36-4008-A174-94E97378B5E3}" type="datetimeFigureOut">
              <a:rPr lang="it-IT" smtClean="0"/>
              <a:pPr/>
              <a:t>23/06/2017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6A170-46B9-4128-80A2-DFC04BF2CB7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3433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3CB2D-7D36-4008-A174-94E97378B5E3}" type="datetimeFigureOut">
              <a:rPr lang="it-IT" smtClean="0"/>
              <a:pPr/>
              <a:t>23/06/2017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6A170-46B9-4128-80A2-DFC04BF2CB7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8655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3CB2D-7D36-4008-A174-94E97378B5E3}" type="datetimeFigureOut">
              <a:rPr lang="it-IT" smtClean="0"/>
              <a:pPr/>
              <a:t>23/06/2017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6A170-46B9-4128-80A2-DFC04BF2CB7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30611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3CB2D-7D36-4008-A174-94E97378B5E3}" type="datetimeFigureOut">
              <a:rPr lang="it-IT" smtClean="0"/>
              <a:pPr/>
              <a:t>23/06/2017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6A170-46B9-4128-80A2-DFC04BF2CB7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5020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3CB2D-7D36-4008-A174-94E97378B5E3}" type="datetimeFigureOut">
              <a:rPr lang="it-IT" smtClean="0"/>
              <a:pPr/>
              <a:t>23/06/2017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6A170-46B9-4128-80A2-DFC04BF2CB7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69278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3CB2D-7D36-4008-A174-94E97378B5E3}" type="datetimeFigureOut">
              <a:rPr lang="it-IT" smtClean="0"/>
              <a:pPr/>
              <a:t>23/06/2017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6A170-46B9-4128-80A2-DFC04BF2CB7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37484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3CB2D-7D36-4008-A174-94E97378B5E3}" type="datetimeFigureOut">
              <a:rPr lang="it-IT" smtClean="0"/>
              <a:pPr/>
              <a:t>23/06/2017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6A170-46B9-4128-80A2-DFC04BF2CB7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9709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3CB2D-7D36-4008-A174-94E97378B5E3}" type="datetimeFigureOut">
              <a:rPr lang="it-IT" smtClean="0"/>
              <a:pPr/>
              <a:t>23/06/2017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2E26A170-46B9-4128-80A2-DFC04BF2CB7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0604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3CB2D-7D36-4008-A174-94E97378B5E3}" type="datetimeFigureOut">
              <a:rPr lang="it-IT" smtClean="0"/>
              <a:pPr/>
              <a:t>23/06/2017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6A170-46B9-4128-80A2-DFC04BF2CB7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3987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3CB2D-7D36-4008-A174-94E97378B5E3}" type="datetimeFigureOut">
              <a:rPr lang="it-IT" smtClean="0"/>
              <a:pPr/>
              <a:t>23/06/2017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6A170-46B9-4128-80A2-DFC04BF2CB7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7736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3CB2D-7D36-4008-A174-94E97378B5E3}" type="datetimeFigureOut">
              <a:rPr lang="it-IT" smtClean="0"/>
              <a:pPr/>
              <a:t>23/06/2017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6A170-46B9-4128-80A2-DFC04BF2CB7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5766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3CB2D-7D36-4008-A174-94E97378B5E3}" type="datetimeFigureOut">
              <a:rPr lang="it-IT" smtClean="0"/>
              <a:pPr/>
              <a:t>23/06/2017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6A170-46B9-4128-80A2-DFC04BF2CB7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0953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3CB2D-7D36-4008-A174-94E97378B5E3}" type="datetimeFigureOut">
              <a:rPr lang="it-IT" smtClean="0"/>
              <a:pPr/>
              <a:t>23/06/2017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6A170-46B9-4128-80A2-DFC04BF2CB7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8244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3CB2D-7D36-4008-A174-94E97378B5E3}" type="datetimeFigureOut">
              <a:rPr lang="it-IT" smtClean="0"/>
              <a:pPr/>
              <a:t>23/06/2017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6A170-46B9-4128-80A2-DFC04BF2CB7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6948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3CB2D-7D36-4008-A174-94E97378B5E3}" type="datetimeFigureOut">
              <a:rPr lang="it-IT" smtClean="0"/>
              <a:pPr/>
              <a:t>23/06/2017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6A170-46B9-4128-80A2-DFC04BF2CB7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3850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EF3CB2D-7D36-4008-A174-94E97378B5E3}" type="datetimeFigureOut">
              <a:rPr lang="it-IT" smtClean="0"/>
              <a:pPr/>
              <a:t>23/06/2017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E26A170-46B9-4128-80A2-DFC04BF2CB7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2857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image" Target="../media/image4.svg"/><Relationship Id="rId21" Type="http://schemas.openxmlformats.org/officeDocument/2006/relationships/image" Target="../media/image22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5" Type="http://schemas.openxmlformats.org/officeDocument/2006/relationships/image" Target="../media/image26.svg"/><Relationship Id="rId33" Type="http://schemas.openxmlformats.org/officeDocument/2006/relationships/image" Target="../media/image34.sv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30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24" Type="http://schemas.openxmlformats.org/officeDocument/2006/relationships/image" Target="../media/image25.png"/><Relationship Id="rId32" Type="http://schemas.openxmlformats.org/officeDocument/2006/relationships/image" Target="../media/image33.pn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23" Type="http://schemas.openxmlformats.org/officeDocument/2006/relationships/image" Target="../media/image24.svg"/><Relationship Id="rId28" Type="http://schemas.openxmlformats.org/officeDocument/2006/relationships/image" Target="../media/image29.png"/><Relationship Id="rId10" Type="http://schemas.openxmlformats.org/officeDocument/2006/relationships/image" Target="../media/image11.png"/><Relationship Id="rId19" Type="http://schemas.openxmlformats.org/officeDocument/2006/relationships/image" Target="../media/image20.svg"/><Relationship Id="rId31" Type="http://schemas.openxmlformats.org/officeDocument/2006/relationships/image" Target="../media/image32.sv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svg"/><Relationship Id="rId30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8.svg"/><Relationship Id="rId7" Type="http://schemas.openxmlformats.org/officeDocument/2006/relationships/image" Target="../media/image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Relationship Id="rId9" Type="http://schemas.openxmlformats.org/officeDocument/2006/relationships/image" Target="../media/image3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410691" y="1239914"/>
            <a:ext cx="7717654" cy="3941685"/>
          </a:xfrm>
        </p:spPr>
        <p:txBody>
          <a:bodyPr>
            <a:normAutofit fontScale="90000"/>
          </a:bodyPr>
          <a:lstStyle/>
          <a:p>
            <a:br>
              <a:rPr lang="it-IT" dirty="0"/>
            </a:br>
            <a:br>
              <a:rPr lang="it-IT" dirty="0"/>
            </a:br>
            <a:r>
              <a:rPr lang="it-IT" dirty="0"/>
              <a:t>Attività svolte dal dipartimento</a:t>
            </a:r>
            <a:br>
              <a:rPr lang="it-IT" dirty="0"/>
            </a:br>
            <a:r>
              <a:rPr lang="it-IT" dirty="0"/>
              <a:t>di </a:t>
            </a:r>
            <a:br>
              <a:rPr lang="it-IT" dirty="0"/>
            </a:br>
            <a:r>
              <a:rPr lang="it-IT" dirty="0"/>
              <a:t>Scienze Motorie </a:t>
            </a:r>
            <a:br>
              <a:rPr lang="it-IT" dirty="0"/>
            </a:br>
            <a:r>
              <a:rPr lang="it-IT" dirty="0"/>
              <a:t>e Sportive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85639" y="4571999"/>
            <a:ext cx="9144000" cy="1655762"/>
          </a:xfrm>
        </p:spPr>
        <p:txBody>
          <a:bodyPr/>
          <a:lstStyle/>
          <a:p>
            <a:endParaRPr lang="it-IT" dirty="0"/>
          </a:p>
          <a:p>
            <a:endParaRPr lang="it-IT" dirty="0"/>
          </a:p>
          <a:p>
            <a:r>
              <a:rPr lang="it-IT" dirty="0"/>
              <a:t>Anno scolastico 2016/17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584" y="830424"/>
            <a:ext cx="3069771" cy="306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205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12020" y="-73167"/>
            <a:ext cx="10018713" cy="1752599"/>
          </a:xfrm>
        </p:spPr>
        <p:txBody>
          <a:bodyPr/>
          <a:lstStyle/>
          <a:p>
            <a:r>
              <a:rPr lang="it-IT" b="1" dirty="0"/>
              <a:t>Partecipazione ai Campionati Studenteschi: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71163" y="1514708"/>
            <a:ext cx="10018713" cy="4095566"/>
          </a:xfrm>
        </p:spPr>
        <p:txBody>
          <a:bodyPr numCol="3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it-IT" sz="2800" dirty="0"/>
              <a:t>Corsa campestre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800" dirty="0"/>
              <a:t>Badminton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800" dirty="0"/>
              <a:t>Beach volley</a:t>
            </a:r>
            <a:endParaRPr lang="it-IT" dirty="0"/>
          </a:p>
          <a:p>
            <a:pPr marL="457200" indent="-457200">
              <a:buFont typeface="+mj-lt"/>
              <a:buAutoNum type="arabicPeriod"/>
            </a:pPr>
            <a:r>
              <a:rPr lang="it-IT" sz="2800" dirty="0"/>
              <a:t>Calcio a 5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800" dirty="0"/>
              <a:t>Golf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800" dirty="0"/>
              <a:t>Nuoto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800" dirty="0"/>
              <a:t>Orienteering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800" dirty="0"/>
              <a:t>Basket 3c3 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800" dirty="0"/>
              <a:t>Pallamano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800" dirty="0" err="1"/>
              <a:t>Pallatamburello</a:t>
            </a:r>
            <a:endParaRPr lang="it-IT" sz="2800" dirty="0"/>
          </a:p>
          <a:p>
            <a:pPr marL="457200" indent="-457200">
              <a:buFont typeface="+mj-lt"/>
              <a:buAutoNum type="arabicPeriod"/>
            </a:pPr>
            <a:r>
              <a:rPr lang="it-IT" sz="2800" dirty="0"/>
              <a:t>Pallavolo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800" dirty="0"/>
              <a:t>Rugby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800" dirty="0"/>
              <a:t>Sci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800" dirty="0"/>
              <a:t>Tennis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800" dirty="0"/>
              <a:t>Tennistavolo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800" dirty="0"/>
              <a:t>Atletica leggera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5" name="Elemento grafico 4" descr="Correr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05356" y="1383202"/>
            <a:ext cx="660995" cy="660995"/>
          </a:xfrm>
          <a:prstGeom prst="rect">
            <a:avLst/>
          </a:prstGeom>
        </p:spPr>
      </p:pic>
      <p:pic>
        <p:nvPicPr>
          <p:cNvPr id="7" name="Elemento grafico 6" descr="Tenni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44353" y="2065024"/>
            <a:ext cx="650073" cy="650073"/>
          </a:xfrm>
          <a:prstGeom prst="rect">
            <a:avLst/>
          </a:prstGeom>
        </p:spPr>
      </p:pic>
      <p:pic>
        <p:nvPicPr>
          <p:cNvPr id="9" name="Elemento grafico 8" descr="Discesa libera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51417" y="4379508"/>
            <a:ext cx="623379" cy="623379"/>
          </a:xfrm>
          <a:prstGeom prst="rect">
            <a:avLst/>
          </a:prstGeom>
        </p:spPr>
      </p:pic>
      <p:pic>
        <p:nvPicPr>
          <p:cNvPr id="11" name="Elemento grafico 10" descr="Golf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44353" y="3774678"/>
            <a:ext cx="708916" cy="708916"/>
          </a:xfrm>
          <a:prstGeom prst="rect">
            <a:avLst/>
          </a:prstGeom>
        </p:spPr>
      </p:pic>
      <p:pic>
        <p:nvPicPr>
          <p:cNvPr id="13" name="Elemento grafico 12" descr="Nuoto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292385" y="4372778"/>
            <a:ext cx="702871" cy="702871"/>
          </a:xfrm>
          <a:prstGeom prst="rect">
            <a:avLst/>
          </a:prstGeom>
        </p:spPr>
      </p:pic>
      <p:pic>
        <p:nvPicPr>
          <p:cNvPr id="15" name="Elemento grafico 14" descr="Pallacanestro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771143" y="1520353"/>
            <a:ext cx="464501" cy="464501"/>
          </a:xfrm>
          <a:prstGeom prst="rect">
            <a:avLst/>
          </a:prstGeom>
        </p:spPr>
      </p:pic>
      <p:pic>
        <p:nvPicPr>
          <p:cNvPr id="17" name="Elemento grafico 16" descr="Calcio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643629" y="3841444"/>
            <a:ext cx="510426" cy="510426"/>
          </a:xfrm>
          <a:prstGeom prst="rect">
            <a:avLst/>
          </a:prstGeom>
        </p:spPr>
      </p:pic>
      <p:pic>
        <p:nvPicPr>
          <p:cNvPr id="19" name="Elemento grafico 18" descr="Calcio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448897" y="3333856"/>
            <a:ext cx="429670" cy="429670"/>
          </a:xfrm>
          <a:prstGeom prst="rect">
            <a:avLst/>
          </a:prstGeom>
        </p:spPr>
      </p:pic>
      <p:pic>
        <p:nvPicPr>
          <p:cNvPr id="21" name="Elemento grafico 20" descr="Ping-pong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930689" y="1605894"/>
            <a:ext cx="452499" cy="452499"/>
          </a:xfrm>
          <a:prstGeom prst="rect">
            <a:avLst/>
          </a:prstGeom>
        </p:spPr>
      </p:pic>
      <p:pic>
        <p:nvPicPr>
          <p:cNvPr id="23" name="Elemento grafico 22" descr="Racchetta e pallina da tennis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4551417" y="5005690"/>
            <a:ext cx="655132" cy="655132"/>
          </a:xfrm>
          <a:prstGeom prst="rect">
            <a:avLst/>
          </a:prstGeom>
        </p:spPr>
      </p:pic>
      <p:pic>
        <p:nvPicPr>
          <p:cNvPr id="25" name="Elemento grafico 24" descr="Pallavolo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4659603" y="3248333"/>
            <a:ext cx="515193" cy="515193"/>
          </a:xfrm>
          <a:prstGeom prst="rect">
            <a:avLst/>
          </a:prstGeom>
        </p:spPr>
      </p:pic>
      <p:pic>
        <p:nvPicPr>
          <p:cNvPr id="27" name="Elemento grafico 26" descr="Bussola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344353" y="5054248"/>
            <a:ext cx="577427" cy="577427"/>
          </a:xfrm>
          <a:prstGeom prst="rect">
            <a:avLst/>
          </a:prstGeom>
        </p:spPr>
      </p:pic>
      <p:pic>
        <p:nvPicPr>
          <p:cNvPr id="29" name="Elemento grafico 28" descr="Pallone da spiaggia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405356" y="2750554"/>
            <a:ext cx="516753" cy="516753"/>
          </a:xfrm>
          <a:prstGeom prst="rect">
            <a:avLst/>
          </a:prstGeom>
        </p:spPr>
      </p:pic>
      <p:pic>
        <p:nvPicPr>
          <p:cNvPr id="31" name="Elemento grafico 30" descr="Anello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4792349" y="2708963"/>
            <a:ext cx="448525" cy="448525"/>
          </a:xfrm>
          <a:prstGeom prst="rect">
            <a:avLst/>
          </a:prstGeom>
        </p:spPr>
      </p:pic>
      <p:pic>
        <p:nvPicPr>
          <p:cNvPr id="34" name="Elemento grafico 33" descr="Strisciare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7930689" y="2104688"/>
            <a:ext cx="531350" cy="531350"/>
          </a:xfrm>
          <a:prstGeom prst="rect">
            <a:avLst/>
          </a:prstGeom>
        </p:spPr>
      </p:pic>
      <p:pic>
        <p:nvPicPr>
          <p:cNvPr id="36" name="Elemento grafico 35" descr="Rapinatore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4630195" y="2065024"/>
            <a:ext cx="610679" cy="610679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3A9295CA-1755-47F9-A3BD-EDD46987B4D2}"/>
              </a:ext>
            </a:extLst>
          </p:cNvPr>
          <p:cNvSpPr txBox="1"/>
          <p:nvPr/>
        </p:nvSpPr>
        <p:spPr>
          <a:xfrm rot="1090603">
            <a:off x="7057748" y="4351870"/>
            <a:ext cx="44729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/>
              <a:t>Studenti coinvolti:</a:t>
            </a:r>
          </a:p>
          <a:p>
            <a:pPr algn="ctr"/>
            <a:r>
              <a:rPr lang="it-IT" sz="3600" b="1" dirty="0"/>
              <a:t>598</a:t>
            </a:r>
          </a:p>
        </p:txBody>
      </p:sp>
    </p:spTree>
    <p:extLst>
      <p:ext uri="{BB962C8B-B14F-4D97-AF65-F5344CB8AC3E}">
        <p14:creationId xmlns:p14="http://schemas.microsoft.com/office/powerpoint/2010/main" val="382127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6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8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95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100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2500"/>
                            </p:stCondLst>
                            <p:childTnLst>
                              <p:par>
                                <p:cTn id="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40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84310" y="0"/>
            <a:ext cx="10018713" cy="1154097"/>
          </a:xfrm>
        </p:spPr>
        <p:txBody>
          <a:bodyPr/>
          <a:lstStyle/>
          <a:p>
            <a:r>
              <a:rPr lang="it-IT" b="1" dirty="0"/>
              <a:t>Risultati conseguiti (solo i più prestigiosi…)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610035" y="1464815"/>
            <a:ext cx="9798511" cy="6152225"/>
          </a:xfrm>
        </p:spPr>
        <p:txBody>
          <a:bodyPr/>
          <a:lstStyle/>
          <a:p>
            <a:r>
              <a:rPr lang="it-IT" dirty="0"/>
              <a:t>Calcio a 5 maschile: campione regionale - 2°  posto nazionale</a:t>
            </a:r>
          </a:p>
          <a:p>
            <a:r>
              <a:rPr lang="it-IT" dirty="0"/>
              <a:t>Corsa campestre maschile: campione regionale individuale</a:t>
            </a:r>
          </a:p>
          <a:p>
            <a:r>
              <a:rPr lang="it-IT" dirty="0"/>
              <a:t>Atletica maschile: campione regionale</a:t>
            </a:r>
          </a:p>
          <a:p>
            <a:r>
              <a:rPr lang="it-IT" dirty="0"/>
              <a:t>Rugby maschile: campione regionale</a:t>
            </a:r>
          </a:p>
          <a:p>
            <a:r>
              <a:rPr lang="it-IT" dirty="0"/>
              <a:t>Pallamano femminile: campione regionale</a:t>
            </a:r>
          </a:p>
          <a:p>
            <a:r>
              <a:rPr lang="it-IT" dirty="0"/>
              <a:t>Golf maschile: campione regionale</a:t>
            </a:r>
          </a:p>
          <a:p>
            <a:r>
              <a:rPr lang="it-IT" dirty="0"/>
              <a:t>Nuoto maschile: campione regionale</a:t>
            </a:r>
          </a:p>
          <a:p>
            <a:r>
              <a:rPr lang="it-IT" dirty="0"/>
              <a:t>Pallavolo maschile: campione provinciale</a:t>
            </a:r>
          </a:p>
          <a:p>
            <a:r>
              <a:rPr lang="it-IT" dirty="0"/>
              <a:t>Basket 3c3 maschile: campione provinciale</a:t>
            </a:r>
          </a:p>
          <a:p>
            <a:endParaRPr lang="it-IT" dirty="0"/>
          </a:p>
          <a:p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0452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ED8D6045-BEBC-4C28-929F-ECE2449C4FF4}"/>
              </a:ext>
            </a:extLst>
          </p:cNvPr>
          <p:cNvSpPr txBox="1"/>
          <p:nvPr/>
        </p:nvSpPr>
        <p:spPr>
          <a:xfrm>
            <a:off x="1732625" y="87630"/>
            <a:ext cx="89575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GRUPPO SPORTIVO: TORNEO DI CALCIO A 5</a:t>
            </a:r>
          </a:p>
          <a:p>
            <a:endParaRPr lang="it-IT" sz="2400" dirty="0"/>
          </a:p>
          <a:p>
            <a:r>
              <a:rPr lang="it-IT" sz="2400" dirty="0"/>
              <a:t>Classi interessate: 28 (17 nel biennio e 11 nel triennio) </a:t>
            </a:r>
          </a:p>
          <a:p>
            <a:r>
              <a:rPr lang="it-IT" sz="2400" dirty="0"/>
              <a:t>Totale studenti partecipanti: circa 200</a:t>
            </a:r>
          </a:p>
          <a:p>
            <a:r>
              <a:rPr lang="it-IT" sz="2400" dirty="0"/>
              <a:t>Partite svolte in totale 31 in orario extracurricolare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E27BCFD-9772-4863-AF7F-E82503C0ADA0}"/>
              </a:ext>
            </a:extLst>
          </p:cNvPr>
          <p:cNvSpPr txBox="1"/>
          <p:nvPr/>
        </p:nvSpPr>
        <p:spPr>
          <a:xfrm>
            <a:off x="7042213" y="2172429"/>
            <a:ext cx="51497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STUDENTI IN SELLA</a:t>
            </a:r>
          </a:p>
          <a:p>
            <a:endParaRPr lang="it-IT" sz="2400" dirty="0"/>
          </a:p>
          <a:p>
            <a:r>
              <a:rPr lang="it-IT" sz="2400" dirty="0"/>
              <a:t>Totale studenti partecipanti: circa 250</a:t>
            </a:r>
          </a:p>
          <a:p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4D3A137-EEFD-4980-BF48-46AB0F26C0EA}"/>
              </a:ext>
            </a:extLst>
          </p:cNvPr>
          <p:cNvSpPr txBox="1"/>
          <p:nvPr/>
        </p:nvSpPr>
        <p:spPr>
          <a:xfrm>
            <a:off x="2490186" y="3599221"/>
            <a:ext cx="674259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GIORNATA BIANCA </a:t>
            </a:r>
            <a:r>
              <a:rPr lang="it-IT" sz="2400" dirty="0"/>
              <a:t>(nella giornata dell’assemblea d’Istituto)</a:t>
            </a:r>
          </a:p>
          <a:p>
            <a:endParaRPr lang="it-IT" sz="2400" dirty="0"/>
          </a:p>
          <a:p>
            <a:r>
              <a:rPr lang="it-IT" sz="2400" dirty="0"/>
              <a:t>Totale studenti partecipanti: 50</a:t>
            </a:r>
          </a:p>
          <a:p>
            <a:endParaRPr lang="it-IT" dirty="0"/>
          </a:p>
        </p:txBody>
      </p:sp>
      <p:pic>
        <p:nvPicPr>
          <p:cNvPr id="6" name="Elemento grafico 5" descr="Calcio">
            <a:extLst>
              <a:ext uri="{FF2B5EF4-FFF2-40B4-BE49-F238E27FC236}">
                <a16:creationId xmlns:a16="http://schemas.microsoft.com/office/drawing/2014/main" id="{6E67B51E-98B7-4AFC-A0D8-DD2070ED1B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32777" y="440824"/>
            <a:ext cx="878000" cy="878000"/>
          </a:xfrm>
          <a:prstGeom prst="rect">
            <a:avLst/>
          </a:prstGeom>
        </p:spPr>
      </p:pic>
      <p:pic>
        <p:nvPicPr>
          <p:cNvPr id="8" name="Elemento grafico 7" descr="Bicicletta">
            <a:extLst>
              <a:ext uri="{FF2B5EF4-FFF2-40B4-BE49-F238E27FC236}">
                <a16:creationId xmlns:a16="http://schemas.microsoft.com/office/drawing/2014/main" id="{BDFFEE63-CB26-494F-A162-1E42979443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72957" y="2129965"/>
            <a:ext cx="1469256" cy="1469256"/>
          </a:xfrm>
          <a:prstGeom prst="rect">
            <a:avLst/>
          </a:prstGeom>
        </p:spPr>
      </p:pic>
      <p:pic>
        <p:nvPicPr>
          <p:cNvPr id="10" name="Elemento grafico 9" descr="Discesa libera">
            <a:extLst>
              <a:ext uri="{FF2B5EF4-FFF2-40B4-BE49-F238E27FC236}">
                <a16:creationId xmlns:a16="http://schemas.microsoft.com/office/drawing/2014/main" id="{49A2209F-4914-4027-8CF6-F3FED78C6F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0904" y="3135328"/>
            <a:ext cx="1593605" cy="1593605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0C69C4A-E68A-48EA-8268-A2953C4FB9CA}"/>
              </a:ext>
            </a:extLst>
          </p:cNvPr>
          <p:cNvSpPr txBox="1"/>
          <p:nvPr/>
        </p:nvSpPr>
        <p:spPr>
          <a:xfrm>
            <a:off x="6893511" y="5304459"/>
            <a:ext cx="46785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CORSO DI PRIMO SOCCORSO</a:t>
            </a:r>
            <a:endParaRPr lang="it-IT" sz="2400" dirty="0"/>
          </a:p>
          <a:p>
            <a:endParaRPr lang="it-IT" sz="2400" dirty="0"/>
          </a:p>
          <a:p>
            <a:r>
              <a:rPr lang="it-IT" sz="2400" dirty="0"/>
              <a:t>22 classi tra quarte e quinte</a:t>
            </a:r>
          </a:p>
        </p:txBody>
      </p:sp>
      <p:pic>
        <p:nvPicPr>
          <p:cNvPr id="15" name="Elemento grafico 14" descr="Medicina">
            <a:extLst>
              <a:ext uri="{FF2B5EF4-FFF2-40B4-BE49-F238E27FC236}">
                <a16:creationId xmlns:a16="http://schemas.microsoft.com/office/drawing/2014/main" id="{9FAE3EB9-E2B1-43E4-B216-E880F355CA4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027545" y="565512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4685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B71E237B-2A2F-40E8-96ED-A6662AC031DF}"/>
              </a:ext>
            </a:extLst>
          </p:cNvPr>
          <p:cNvSpPr/>
          <p:nvPr/>
        </p:nvSpPr>
        <p:spPr>
          <a:xfrm>
            <a:off x="2000435" y="364387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2400" b="1" dirty="0"/>
              <a:t>MEMORIAL INTERNAZIONALE DI CROSS</a:t>
            </a:r>
          </a:p>
          <a:p>
            <a:r>
              <a:rPr lang="it-IT" sz="2400" b="1" dirty="0"/>
              <a:t>A ROVIGNO</a:t>
            </a:r>
          </a:p>
          <a:p>
            <a:r>
              <a:rPr lang="it-IT" sz="2400" dirty="0"/>
              <a:t> </a:t>
            </a:r>
          </a:p>
          <a:p>
            <a:r>
              <a:rPr lang="it-IT" sz="2400" dirty="0"/>
              <a:t>Studenti partecipanti: 16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58F53BCF-5B43-49BD-94AD-A20ED34B44A1}"/>
              </a:ext>
            </a:extLst>
          </p:cNvPr>
          <p:cNvSpPr/>
          <p:nvPr/>
        </p:nvSpPr>
        <p:spPr>
          <a:xfrm>
            <a:off x="5835588" y="216655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2400" b="1" dirty="0"/>
              <a:t>STAFFETTA DELLE SCUOLE </a:t>
            </a:r>
            <a:r>
              <a:rPr lang="it-IT" sz="2400" b="1"/>
              <a:t>DI UDINE</a:t>
            </a:r>
            <a:endParaRPr lang="it-IT" sz="2400" b="1" dirty="0"/>
          </a:p>
          <a:p>
            <a:endParaRPr lang="it-IT" sz="2400" dirty="0"/>
          </a:p>
          <a:p>
            <a:r>
              <a:rPr lang="it-IT" sz="2400" dirty="0"/>
              <a:t>Studenti partecipanti:8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D66E06D6-36EA-43A8-A090-1F383F7A5BDD}"/>
              </a:ext>
            </a:extLst>
          </p:cNvPr>
          <p:cNvSpPr/>
          <p:nvPr/>
        </p:nvSpPr>
        <p:spPr>
          <a:xfrm>
            <a:off x="2050742" y="3498204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2400" b="1" dirty="0"/>
              <a:t>TELETHON 2016</a:t>
            </a:r>
          </a:p>
          <a:p>
            <a:r>
              <a:rPr lang="it-IT" sz="2400" dirty="0"/>
              <a:t> </a:t>
            </a:r>
          </a:p>
          <a:p>
            <a:r>
              <a:rPr lang="it-IT" sz="2400" dirty="0"/>
              <a:t>Studenti partecipanti: 30</a:t>
            </a:r>
          </a:p>
        </p:txBody>
      </p:sp>
      <p:pic>
        <p:nvPicPr>
          <p:cNvPr id="6" name="Elemento grafico 5" descr="Correre">
            <a:extLst>
              <a:ext uri="{FF2B5EF4-FFF2-40B4-BE49-F238E27FC236}">
                <a16:creationId xmlns:a16="http://schemas.microsoft.com/office/drawing/2014/main" id="{ACA2BECC-7BD8-4A27-BE45-9786D46A16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35627" y="3177129"/>
            <a:ext cx="2289297" cy="2289297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0386E5CE-A04E-4BF5-9C13-B363D1B3C558}"/>
              </a:ext>
            </a:extLst>
          </p:cNvPr>
          <p:cNvSpPr/>
          <p:nvPr/>
        </p:nvSpPr>
        <p:spPr>
          <a:xfrm>
            <a:off x="5051394" y="5202315"/>
            <a:ext cx="56550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/>
              <a:t>STAFFETTA LILT</a:t>
            </a:r>
          </a:p>
          <a:p>
            <a:r>
              <a:rPr lang="it-IT" sz="2400" dirty="0"/>
              <a:t> </a:t>
            </a:r>
          </a:p>
          <a:p>
            <a:r>
              <a:rPr lang="it-IT" sz="2400" dirty="0"/>
              <a:t>Studenti partecipanti: 8</a:t>
            </a:r>
          </a:p>
        </p:txBody>
      </p:sp>
    </p:spTree>
    <p:extLst>
      <p:ext uri="{BB962C8B-B14F-4D97-AF65-F5344CB8AC3E}">
        <p14:creationId xmlns:p14="http://schemas.microsoft.com/office/powerpoint/2010/main" val="1322897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1953" y="685800"/>
            <a:ext cx="10644327" cy="1752599"/>
          </a:xfrm>
        </p:spPr>
        <p:txBody>
          <a:bodyPr>
            <a:normAutofit fontScale="90000"/>
          </a:bodyPr>
          <a:lstStyle/>
          <a:p>
            <a:r>
              <a:rPr lang="it-IT" b="1" dirty="0"/>
              <a:t>Torneo sportivo internazionale delle scuole europee </a:t>
            </a:r>
            <a:br>
              <a:rPr lang="it-IT" b="1" dirty="0"/>
            </a:br>
            <a:r>
              <a:rPr lang="it-IT" b="1" dirty="0" err="1"/>
              <a:t>Weiz</a:t>
            </a:r>
            <a:r>
              <a:rPr lang="it-IT" b="1" dirty="0"/>
              <a:t> - Austria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84310" y="2309091"/>
            <a:ext cx="10018713" cy="4405745"/>
          </a:xfrm>
        </p:spPr>
        <p:txBody>
          <a:bodyPr numCol="1">
            <a:normAutofit/>
          </a:bodyPr>
          <a:lstStyle/>
          <a:p>
            <a:r>
              <a:rPr lang="it-IT" dirty="0"/>
              <a:t>Pallacanestro maschile - 1° classificato</a:t>
            </a:r>
          </a:p>
          <a:p>
            <a:r>
              <a:rPr lang="it-IT" dirty="0"/>
              <a:t>Calcio a 5 femminile - 1° classificato</a:t>
            </a:r>
          </a:p>
          <a:p>
            <a:r>
              <a:rPr lang="it-IT" dirty="0"/>
              <a:t>Pallavolo maschile - 2° classificato</a:t>
            </a:r>
          </a:p>
          <a:p>
            <a:r>
              <a:rPr lang="it-IT" dirty="0"/>
              <a:t>Pallavolo femminile - 2° classificato</a:t>
            </a:r>
          </a:p>
          <a:p>
            <a:r>
              <a:rPr lang="it-IT" dirty="0"/>
              <a:t>Calcio a 7 maschile -  7° classificato</a:t>
            </a:r>
          </a:p>
          <a:p>
            <a:r>
              <a:rPr lang="it-IT" dirty="0"/>
              <a:t>Pallamano maschile – 8° classificato</a:t>
            </a:r>
          </a:p>
          <a:p>
            <a:pPr marL="0" indent="0">
              <a:buNone/>
            </a:pPr>
            <a:r>
              <a:rPr lang="it-IT" dirty="0"/>
              <a:t>						</a:t>
            </a:r>
          </a:p>
          <a:p>
            <a:pPr marL="0" indent="0">
              <a:buNone/>
            </a:pPr>
            <a:r>
              <a:rPr lang="it-IT" dirty="0"/>
              <a:t>						48 studenti coinvolti</a:t>
            </a:r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7288" y="1727200"/>
            <a:ext cx="3647934" cy="5157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12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84310" y="390617"/>
            <a:ext cx="10018713" cy="745725"/>
          </a:xfrm>
        </p:spPr>
        <p:txBody>
          <a:bodyPr/>
          <a:lstStyle/>
          <a:p>
            <a:r>
              <a:rPr lang="it-IT" b="1" dirty="0"/>
              <a:t>Progetto Postura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96140" y="1349407"/>
            <a:ext cx="10502283" cy="5326602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it-IT" sz="4400" b="1" dirty="0"/>
              <a:t>	Ideato</a:t>
            </a:r>
            <a:r>
              <a:rPr lang="it-IT" sz="4400" dirty="0"/>
              <a:t> dal prof. Renzo Pozzo con la collaborazione del dipartimento di Scienze Motorie.</a:t>
            </a:r>
          </a:p>
          <a:p>
            <a:pPr marL="0" indent="0" algn="just">
              <a:buNone/>
            </a:pPr>
            <a:r>
              <a:rPr lang="it-IT" sz="4400" b="1" dirty="0"/>
              <a:t>	Obiettivo</a:t>
            </a:r>
            <a:r>
              <a:rPr lang="it-IT" sz="4400" dirty="0"/>
              <a:t>: studio dei disequilibri muscolari del busto e della postura degli alunni ai fini epidemiologici e preventivi.</a:t>
            </a:r>
          </a:p>
          <a:p>
            <a:pPr marL="0" lvl="0" indent="0" algn="just">
              <a:buNone/>
            </a:pPr>
            <a:r>
              <a:rPr lang="it-IT" sz="4400" b="1" dirty="0"/>
              <a:t>	Metodi</a:t>
            </a:r>
            <a:r>
              <a:rPr lang="it-IT" sz="4400" dirty="0"/>
              <a:t>: è stato utilizzato un sistema modulare di attrezzature antropometriche, dinamometriche e di biofeedback che permette la valutazione analitica e/o sintetica delle caratteristiche di funzionalità prestativa di gruppi muscolo-articolari (catene biodinamiche) principali del busto e dei meccanismi di controllo neuromuscolare necessari nella postura. </a:t>
            </a:r>
          </a:p>
          <a:p>
            <a:pPr marL="0" lvl="0" indent="0" algn="just">
              <a:buNone/>
            </a:pPr>
            <a:r>
              <a:rPr lang="it-IT" sz="4400" dirty="0"/>
              <a:t>	Sono stati testati 130 alunni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4566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10° Torneo Studentesco di Pallacanestro</a:t>
            </a:r>
            <a:br>
              <a:rPr lang="it-IT" b="1" dirty="0"/>
            </a:br>
            <a:r>
              <a:rPr lang="it-IT" b="1" dirty="0"/>
              <a:t>«Ezio </a:t>
            </a:r>
            <a:r>
              <a:rPr lang="it-IT" b="1" dirty="0" err="1"/>
              <a:t>Cernich</a:t>
            </a:r>
            <a:r>
              <a:rPr lang="it-IT" b="1" dirty="0"/>
              <a:t>»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84310" y="2858610"/>
            <a:ext cx="10018713" cy="23259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4800" dirty="0"/>
              <a:t>1° posto</a:t>
            </a:r>
          </a:p>
        </p:txBody>
      </p:sp>
      <p:pic>
        <p:nvPicPr>
          <p:cNvPr id="9" name="Elemento grafico 8" descr="Podi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48751" y="3210439"/>
            <a:ext cx="1473665" cy="1473665"/>
          </a:xfrm>
          <a:prstGeom prst="rect">
            <a:avLst/>
          </a:prstGeom>
        </p:spPr>
      </p:pic>
      <p:pic>
        <p:nvPicPr>
          <p:cNvPr id="11" name="Elemento grafico 10" descr="Pallacanestro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61813" y="1559903"/>
            <a:ext cx="914400" cy="9144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B3D72351-6DC2-496E-9C8A-66F9A8535B83}"/>
              </a:ext>
            </a:extLst>
          </p:cNvPr>
          <p:cNvSpPr txBox="1"/>
          <p:nvPr/>
        </p:nvSpPr>
        <p:spPr>
          <a:xfrm>
            <a:off x="4270159" y="5536389"/>
            <a:ext cx="46874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Studenti coinvolti: 24</a:t>
            </a:r>
          </a:p>
        </p:txBody>
      </p:sp>
    </p:spTree>
    <p:extLst>
      <p:ext uri="{BB962C8B-B14F-4D97-AF65-F5344CB8AC3E}">
        <p14:creationId xmlns:p14="http://schemas.microsoft.com/office/powerpoint/2010/main" val="270716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16456" y="-1"/>
            <a:ext cx="10580209" cy="6446068"/>
          </a:xfrm>
        </p:spPr>
        <p:txBody>
          <a:bodyPr>
            <a:normAutofit/>
          </a:bodyPr>
          <a:lstStyle/>
          <a:p>
            <a:pPr algn="l"/>
            <a:r>
              <a:rPr lang="it-IT" dirty="0"/>
              <a:t>		</a:t>
            </a:r>
            <a:r>
              <a:rPr lang="it-IT" i="1" dirty="0"/>
              <a:t>“Lo sport ha il potere di cambiare il mondo (…) </a:t>
            </a:r>
            <a:br>
              <a:rPr lang="it-IT" i="1" dirty="0"/>
            </a:br>
            <a:r>
              <a:rPr lang="it-IT" i="1" dirty="0"/>
              <a:t>	Parla ai giovani in un linguaggio che loro capiscono. </a:t>
            </a:r>
            <a:br>
              <a:rPr lang="it-IT" i="1" dirty="0"/>
            </a:br>
            <a:r>
              <a:rPr lang="it-IT" i="1" dirty="0"/>
              <a:t>	Lo sport ha il potere di creare speranza (…) </a:t>
            </a:r>
            <a:br>
              <a:rPr lang="it-IT" i="1" dirty="0"/>
            </a:br>
            <a:r>
              <a:rPr lang="it-IT" i="1" dirty="0"/>
              <a:t>È più potente dei governi nel rompere le barriere razziali (…) “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96819" y="3230417"/>
            <a:ext cx="10018713" cy="422332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it-IT" sz="3600" dirty="0"/>
          </a:p>
          <a:p>
            <a:pPr marL="0" indent="0">
              <a:buNone/>
            </a:pPr>
            <a:r>
              <a:rPr lang="it-IT" sz="3600" dirty="0"/>
              <a:t>Nelson Mandela</a:t>
            </a:r>
          </a:p>
        </p:txBody>
      </p:sp>
    </p:spTree>
    <p:extLst>
      <p:ext uri="{BB962C8B-B14F-4D97-AF65-F5344CB8AC3E}">
        <p14:creationId xmlns:p14="http://schemas.microsoft.com/office/powerpoint/2010/main" val="45883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sse">
  <a:themeElements>
    <a:clrScheme name="Parallasse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ss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ss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Parallasse</Template>
  <TotalTime>349</TotalTime>
  <Words>261</Words>
  <Application>Microsoft Office PowerPoint</Application>
  <PresentationFormat>Widescreen</PresentationFormat>
  <Paragraphs>81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3" baseType="lpstr">
      <vt:lpstr>Arial</vt:lpstr>
      <vt:lpstr>Calibri</vt:lpstr>
      <vt:lpstr>Corbel</vt:lpstr>
      <vt:lpstr>Parallasse</vt:lpstr>
      <vt:lpstr>  Attività svolte dal dipartimento di  Scienze Motorie  e Sportive</vt:lpstr>
      <vt:lpstr>Partecipazione ai Campionati Studenteschi:</vt:lpstr>
      <vt:lpstr>Risultati conseguiti (solo i più prestigiosi…)</vt:lpstr>
      <vt:lpstr>Presentazione standard di PowerPoint</vt:lpstr>
      <vt:lpstr>Presentazione standard di PowerPoint</vt:lpstr>
      <vt:lpstr>Torneo sportivo internazionale delle scuole europee  Weiz - Austria</vt:lpstr>
      <vt:lpstr>Progetto Postura </vt:lpstr>
      <vt:lpstr>10° Torneo Studentesco di Pallacanestro «Ezio Cernich»</vt:lpstr>
      <vt:lpstr>  “Lo sport ha il potere di cambiare il mondo (…)   Parla ai giovani in un linguaggio che loro capiscono.   Lo sport ha il potere di creare speranza (…)  È più potente dei governi nel rompere le barriere razziali (…) “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Attività svolta dal dipartimento di  Scienze Motorie  e Sportive</dc:title>
  <dc:creator>Anna Cirio</dc:creator>
  <cp:lastModifiedBy>Anna Cirio</cp:lastModifiedBy>
  <cp:revision>59</cp:revision>
  <dcterms:created xsi:type="dcterms:W3CDTF">2017-05-15T17:09:31Z</dcterms:created>
  <dcterms:modified xsi:type="dcterms:W3CDTF">2017-06-23T10:36:49Z</dcterms:modified>
</cp:coreProperties>
</file>